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56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6" r:id="rId47"/>
    <p:sldId id="305" r:id="rId48"/>
    <p:sldId id="301" r:id="rId49"/>
    <p:sldId id="302" r:id="rId50"/>
    <p:sldId id="303" r:id="rId51"/>
    <p:sldId id="304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43" r:id="rId82"/>
    <p:sldId id="336" r:id="rId83"/>
    <p:sldId id="337" r:id="rId84"/>
    <p:sldId id="338" r:id="rId85"/>
    <p:sldId id="339" r:id="rId86"/>
    <p:sldId id="340" r:id="rId87"/>
    <p:sldId id="341" r:id="rId88"/>
    <p:sldId id="342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7" r:id="rId101"/>
    <p:sldId id="358" r:id="rId102"/>
    <p:sldId id="359" r:id="rId103"/>
    <p:sldId id="360" r:id="rId104"/>
    <p:sldId id="361" r:id="rId105"/>
    <p:sldId id="362" r:id="rId106"/>
    <p:sldId id="363" r:id="rId107"/>
    <p:sldId id="355" r:id="rId108"/>
    <p:sldId id="364" r:id="rId109"/>
    <p:sldId id="365" r:id="rId110"/>
    <p:sldId id="366" r:id="rId111"/>
    <p:sldId id="367" r:id="rId112"/>
    <p:sldId id="368" r:id="rId113"/>
    <p:sldId id="369" r:id="rId114"/>
    <p:sldId id="370" r:id="rId115"/>
    <p:sldId id="371" r:id="rId116"/>
    <p:sldId id="372" r:id="rId117"/>
    <p:sldId id="373" r:id="rId118"/>
    <p:sldId id="374" r:id="rId119"/>
    <p:sldId id="375" r:id="rId120"/>
    <p:sldId id="376" r:id="rId121"/>
    <p:sldId id="377" r:id="rId122"/>
    <p:sldId id="378" r:id="rId123"/>
    <p:sldId id="379" r:id="rId124"/>
    <p:sldId id="380" r:id="rId125"/>
    <p:sldId id="356" r:id="rId126"/>
    <p:sldId id="381" r:id="rId127"/>
    <p:sldId id="382" r:id="rId128"/>
    <p:sldId id="383" r:id="rId129"/>
    <p:sldId id="384" r:id="rId130"/>
    <p:sldId id="385" r:id="rId131"/>
    <p:sldId id="386" r:id="rId132"/>
    <p:sldId id="387" r:id="rId13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2" d="100"/>
          <a:sy n="82" d="100"/>
        </p:scale>
        <p:origin x="-112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120" Type="http://schemas.openxmlformats.org/officeDocument/2006/relationships/slide" Target="slides/slide119.xml"/><Relationship Id="rId121" Type="http://schemas.openxmlformats.org/officeDocument/2006/relationships/slide" Target="slides/slide120.xml"/><Relationship Id="rId122" Type="http://schemas.openxmlformats.org/officeDocument/2006/relationships/slide" Target="slides/slide121.xml"/><Relationship Id="rId123" Type="http://schemas.openxmlformats.org/officeDocument/2006/relationships/slide" Target="slides/slide122.xml"/><Relationship Id="rId124" Type="http://schemas.openxmlformats.org/officeDocument/2006/relationships/slide" Target="slides/slide123.xml"/><Relationship Id="rId125" Type="http://schemas.openxmlformats.org/officeDocument/2006/relationships/slide" Target="slides/slide124.xml"/><Relationship Id="rId126" Type="http://schemas.openxmlformats.org/officeDocument/2006/relationships/slide" Target="slides/slide125.xml"/><Relationship Id="rId127" Type="http://schemas.openxmlformats.org/officeDocument/2006/relationships/slide" Target="slides/slide126.xml"/><Relationship Id="rId128" Type="http://schemas.openxmlformats.org/officeDocument/2006/relationships/slide" Target="slides/slide127.xml"/><Relationship Id="rId129" Type="http://schemas.openxmlformats.org/officeDocument/2006/relationships/slide" Target="slides/slide12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90" Type="http://schemas.openxmlformats.org/officeDocument/2006/relationships/slide" Target="slides/slide89.xml"/><Relationship Id="rId91" Type="http://schemas.openxmlformats.org/officeDocument/2006/relationships/slide" Target="slides/slide90.xml"/><Relationship Id="rId92" Type="http://schemas.openxmlformats.org/officeDocument/2006/relationships/slide" Target="slides/slide91.xml"/><Relationship Id="rId93" Type="http://schemas.openxmlformats.org/officeDocument/2006/relationships/slide" Target="slides/slide92.xml"/><Relationship Id="rId94" Type="http://schemas.openxmlformats.org/officeDocument/2006/relationships/slide" Target="slides/slide93.xml"/><Relationship Id="rId95" Type="http://schemas.openxmlformats.org/officeDocument/2006/relationships/slide" Target="slides/slide94.xml"/><Relationship Id="rId96" Type="http://schemas.openxmlformats.org/officeDocument/2006/relationships/slide" Target="slides/slide95.xml"/><Relationship Id="rId101" Type="http://schemas.openxmlformats.org/officeDocument/2006/relationships/slide" Target="slides/slide100.xml"/><Relationship Id="rId102" Type="http://schemas.openxmlformats.org/officeDocument/2006/relationships/slide" Target="slides/slide101.xml"/><Relationship Id="rId103" Type="http://schemas.openxmlformats.org/officeDocument/2006/relationships/slide" Target="slides/slide102.xml"/><Relationship Id="rId104" Type="http://schemas.openxmlformats.org/officeDocument/2006/relationships/slide" Target="slides/slide103.xml"/><Relationship Id="rId105" Type="http://schemas.openxmlformats.org/officeDocument/2006/relationships/slide" Target="slides/slide104.xml"/><Relationship Id="rId106" Type="http://schemas.openxmlformats.org/officeDocument/2006/relationships/slide" Target="slides/slide105.xml"/><Relationship Id="rId107" Type="http://schemas.openxmlformats.org/officeDocument/2006/relationships/slide" Target="slides/slide106.xml"/><Relationship Id="rId108" Type="http://schemas.openxmlformats.org/officeDocument/2006/relationships/slide" Target="slides/slide107.xml"/><Relationship Id="rId109" Type="http://schemas.openxmlformats.org/officeDocument/2006/relationships/slide" Target="slides/slide108.xml"/><Relationship Id="rId97" Type="http://schemas.openxmlformats.org/officeDocument/2006/relationships/slide" Target="slides/slide96.xml"/><Relationship Id="rId98" Type="http://schemas.openxmlformats.org/officeDocument/2006/relationships/slide" Target="slides/slide97.xml"/><Relationship Id="rId99" Type="http://schemas.openxmlformats.org/officeDocument/2006/relationships/slide" Target="slides/slide98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00" Type="http://schemas.openxmlformats.org/officeDocument/2006/relationships/slide" Target="slides/slide99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30" Type="http://schemas.openxmlformats.org/officeDocument/2006/relationships/slide" Target="slides/slide129.xml"/><Relationship Id="rId131" Type="http://schemas.openxmlformats.org/officeDocument/2006/relationships/slide" Target="slides/slide130.xml"/><Relationship Id="rId132" Type="http://schemas.openxmlformats.org/officeDocument/2006/relationships/slide" Target="slides/slide131.xml"/><Relationship Id="rId133" Type="http://schemas.openxmlformats.org/officeDocument/2006/relationships/slide" Target="slides/slide132.xml"/><Relationship Id="rId134" Type="http://schemas.openxmlformats.org/officeDocument/2006/relationships/printerSettings" Target="printerSettings/printerSettings1.bin"/><Relationship Id="rId135" Type="http://schemas.openxmlformats.org/officeDocument/2006/relationships/presProps" Target="presProps.xml"/><Relationship Id="rId136" Type="http://schemas.openxmlformats.org/officeDocument/2006/relationships/viewProps" Target="viewProps.xml"/><Relationship Id="rId137" Type="http://schemas.openxmlformats.org/officeDocument/2006/relationships/theme" Target="theme/theme1.xml"/><Relationship Id="rId13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110" Type="http://schemas.openxmlformats.org/officeDocument/2006/relationships/slide" Target="slides/slide109.xml"/><Relationship Id="rId111" Type="http://schemas.openxmlformats.org/officeDocument/2006/relationships/slide" Target="slides/slide110.xml"/><Relationship Id="rId112" Type="http://schemas.openxmlformats.org/officeDocument/2006/relationships/slide" Target="slides/slide111.xml"/><Relationship Id="rId113" Type="http://schemas.openxmlformats.org/officeDocument/2006/relationships/slide" Target="slides/slide112.xml"/><Relationship Id="rId114" Type="http://schemas.openxmlformats.org/officeDocument/2006/relationships/slide" Target="slides/slide113.xml"/><Relationship Id="rId115" Type="http://schemas.openxmlformats.org/officeDocument/2006/relationships/slide" Target="slides/slide114.xml"/><Relationship Id="rId116" Type="http://schemas.openxmlformats.org/officeDocument/2006/relationships/slide" Target="slides/slide115.xml"/><Relationship Id="rId117" Type="http://schemas.openxmlformats.org/officeDocument/2006/relationships/slide" Target="slides/slide116.xml"/><Relationship Id="rId118" Type="http://schemas.openxmlformats.org/officeDocument/2006/relationships/slide" Target="slides/slide117.xml"/><Relationship Id="rId119" Type="http://schemas.openxmlformats.org/officeDocument/2006/relationships/slide" Target="slides/slide11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EAF8-1E83-2B40-BB3A-64AE5A06536F}" type="datetimeFigureOut">
              <a:rPr lang="en-US" smtClean="0"/>
              <a:t>7/15/19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1D672-6C2F-C548-9BAA-9F8D808B3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747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EAF8-1E83-2B40-BB3A-64AE5A06536F}" type="datetimeFigureOut">
              <a:rPr lang="en-US" smtClean="0"/>
              <a:t>7/15/19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1D672-6C2F-C548-9BAA-9F8D808B3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481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EAF8-1E83-2B40-BB3A-64AE5A06536F}" type="datetimeFigureOut">
              <a:rPr lang="en-US" smtClean="0"/>
              <a:t>7/15/19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1D672-6C2F-C548-9BAA-9F8D808B3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74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EAF8-1E83-2B40-BB3A-64AE5A06536F}" type="datetimeFigureOut">
              <a:rPr lang="en-US" smtClean="0"/>
              <a:t>7/15/19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1D672-6C2F-C548-9BAA-9F8D808B3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551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EAF8-1E83-2B40-BB3A-64AE5A06536F}" type="datetimeFigureOut">
              <a:rPr lang="en-US" smtClean="0"/>
              <a:t>7/15/19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1D672-6C2F-C548-9BAA-9F8D808B3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835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EAF8-1E83-2B40-BB3A-64AE5A06536F}" type="datetimeFigureOut">
              <a:rPr lang="en-US" smtClean="0"/>
              <a:t>7/15/19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1D672-6C2F-C548-9BAA-9F8D808B3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852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EAF8-1E83-2B40-BB3A-64AE5A06536F}" type="datetimeFigureOut">
              <a:rPr lang="en-US" smtClean="0"/>
              <a:t>7/15/19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1D672-6C2F-C548-9BAA-9F8D808B3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110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EAF8-1E83-2B40-BB3A-64AE5A06536F}" type="datetimeFigureOut">
              <a:rPr lang="en-US" smtClean="0"/>
              <a:t>7/15/19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1D672-6C2F-C548-9BAA-9F8D808B3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313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EAF8-1E83-2B40-BB3A-64AE5A06536F}" type="datetimeFigureOut">
              <a:rPr lang="en-US" smtClean="0"/>
              <a:t>7/15/19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1D672-6C2F-C548-9BAA-9F8D808B3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0215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EAF8-1E83-2B40-BB3A-64AE5A06536F}" type="datetimeFigureOut">
              <a:rPr lang="en-US" smtClean="0"/>
              <a:t>7/15/19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1D672-6C2F-C548-9BAA-9F8D808B3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140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EAF8-1E83-2B40-BB3A-64AE5A06536F}" type="datetimeFigureOut">
              <a:rPr lang="en-US" smtClean="0"/>
              <a:t>7/15/19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1D672-6C2F-C548-9BAA-9F8D808B3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947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AAEAF8-1E83-2B40-BB3A-64AE5A06536F}" type="datetimeFigureOut">
              <a:rPr lang="en-US" smtClean="0"/>
              <a:t>7/15/19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A1D672-6C2F-C548-9BAA-9F8D808B3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23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3.png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4.png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5.png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6.png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7.png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8.png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9.png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0.png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2.png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3.png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4.png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5.png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6.png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7.png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8.png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9.png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0.png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2.png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3.png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4.png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5.png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6.png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7.png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8.png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9.png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0.png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2.png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3.png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pn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pn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pn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6.pn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pn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8.pn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9.pn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0.png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1.pn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2.pn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4.pn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5.png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6.png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7.png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8.png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9.png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0.png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1.png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3.png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4.png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5.png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6.png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7.png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8.png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9.png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0.png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1.png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4.1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0572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Solution(pt1)</a:t>
            </a:r>
            <a:endParaRPr lang="en-US" dirty="0"/>
          </a:p>
        </p:txBody>
      </p:sp>
      <p:pic>
        <p:nvPicPr>
          <p:cNvPr id="4" name="Content Placeholder 3" descr="Screen Shot 2019-07-11 at 5.41.5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587" b="-758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90806769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16 at 2.05.4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063" r="-2906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39848439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7-16 at 2.07.2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860" b="-1986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51685028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Change of Base</a:t>
            </a:r>
            <a:endParaRPr lang="en-US" dirty="0"/>
          </a:p>
        </p:txBody>
      </p:sp>
      <p:pic>
        <p:nvPicPr>
          <p:cNvPr id="4" name="Content Placeholder 3" descr="Screen Shot 2019-07-16 at 2.08.0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466" b="-1146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23468007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Change of base using base “10” and “e”</a:t>
            </a:r>
            <a:endParaRPr lang="en-US" dirty="0"/>
          </a:p>
        </p:txBody>
      </p:sp>
      <p:pic>
        <p:nvPicPr>
          <p:cNvPr id="4" name="Content Placeholder 3" descr="Screen Shot 2019-07-16 at 2.10.1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9654" b="-6965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24525343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Derivation</a:t>
            </a:r>
            <a:endParaRPr lang="en-US" dirty="0"/>
          </a:p>
        </p:txBody>
      </p:sp>
      <p:pic>
        <p:nvPicPr>
          <p:cNvPr id="4" name="Content Placeholder 3" descr="Screen Shot 2019-07-16 at 2.09.3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2772" b="-3277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93191171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7-16 at 2.11.1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73" r="-1157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25626271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4.5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295626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16 at 2.26.4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1059" b="-7105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03919358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16 at 2.25.3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486" r="-1148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03807002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16 at 2.25.5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528" r="-1752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182459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Solution(pt2)</a:t>
            </a:r>
            <a:endParaRPr lang="en-US" dirty="0"/>
          </a:p>
        </p:txBody>
      </p:sp>
      <p:pic>
        <p:nvPicPr>
          <p:cNvPr id="4" name="Content Placeholder 3" descr="Screen Shot 2019-07-11 at 5.42.0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536" r="-365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18270387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16 at 2.27.3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280" b="-3028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73350115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QOTW</a:t>
            </a:r>
            <a:endParaRPr lang="en-US" dirty="0"/>
          </a:p>
        </p:txBody>
      </p:sp>
      <p:pic>
        <p:nvPicPr>
          <p:cNvPr id="4" name="Content Placeholder 3" descr="Screen Shot 2019-07-16 at 2.28.2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3139" b="-4313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49054237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16 at 2.29.0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196" b="-111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51303585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</a:t>
            </a:r>
            <a:r>
              <a:rPr lang="mr-IN" dirty="0" smtClean="0"/>
              <a:t>–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FF0000"/>
                </a:solidFill>
              </a:rPr>
              <a:t>In different bases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4" name="Content Placeholder 3" descr="Screen Shot 2019-07-16 at 2.30.4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9794" b="-597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74945915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16 at 2.33.1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893" b="-589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60611824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1)</a:t>
            </a:r>
            <a:endParaRPr lang="en-US" dirty="0"/>
          </a:p>
        </p:txBody>
      </p:sp>
      <p:pic>
        <p:nvPicPr>
          <p:cNvPr id="4" name="Content Placeholder 3" descr="Screen Shot 2019-07-16 at 2.33.2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29" r="-122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30253537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2)</a:t>
            </a:r>
            <a:endParaRPr lang="en-US" dirty="0"/>
          </a:p>
        </p:txBody>
      </p:sp>
      <p:pic>
        <p:nvPicPr>
          <p:cNvPr id="4" name="Content Placeholder 3" descr="Screen Shot 2019-07-16 at 2.33.3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633" r="-2263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401128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16 at 2.35.0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7726" b="-6772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78713539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16 at 2.35.2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73" b="-307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71543739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7-16 at 2.37.3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355" b="-635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952266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</a:t>
            </a:r>
            <a:r>
              <a:rPr lang="mr-IN" dirty="0" smtClean="0"/>
              <a:t>…</a:t>
            </a:r>
            <a:r>
              <a:rPr lang="en-US" dirty="0" smtClean="0"/>
              <a:t> Why do we care?</a:t>
            </a:r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Well</a:t>
            </a:r>
            <a:r>
              <a:rPr lang="mr-IN" dirty="0" smtClean="0"/>
              <a:t>…</a:t>
            </a:r>
            <a:r>
              <a:rPr lang="en-US" dirty="0" smtClean="0"/>
              <a:t> we care because ALL one-one functions have an inverse FUNCTION!</a:t>
            </a:r>
          </a:p>
          <a:p>
            <a:endParaRPr lang="en-US" dirty="0"/>
          </a:p>
          <a:p>
            <a:r>
              <a:rPr lang="en-US" dirty="0" smtClean="0"/>
              <a:t>So</a:t>
            </a:r>
            <a:r>
              <a:rPr lang="mr-IN" dirty="0" smtClean="0"/>
              <a:t>…</a:t>
            </a:r>
            <a:r>
              <a:rPr lang="en-US" dirty="0" smtClean="0"/>
              <a:t> what’s an inverse function?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9638217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16 at 2.38.0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5682" b="-6568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64033510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16 at 2.38.1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7228" b="-14722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58621068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16 at 2.38.2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7303" b="-2730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91097926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7-16 at 2.39.3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974" r="-1597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63644954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16 at 2.40.0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1219" b="-2121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35730908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16 at 2.41.0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7088" b="-1270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11347256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16 at 2.41.2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377" b="-1737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51789169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7-16 at 2.42.5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072" b="-3007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74197453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16 at 2.43.2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6797" b="-13679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39974601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16 at 2.43.5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317" r="-431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996079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r-IN" dirty="0" smtClean="0"/>
              <a:t>…</a:t>
            </a:r>
            <a:r>
              <a:rPr lang="en-US" dirty="0" smtClean="0"/>
              <a:t>it’s not this.</a:t>
            </a:r>
            <a:endParaRPr lang="en-US" dirty="0"/>
          </a:p>
        </p:txBody>
      </p:sp>
      <p:pic>
        <p:nvPicPr>
          <p:cNvPr id="4" name="Content Placeholder 3" descr="Screen Shot 2019-07-11 at 5.45.5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623" r="-4062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89765347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16 at 2.46.3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9409" b="-6940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57074441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16 at 2.46.4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5203" r="-3520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28934743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7-16 at 2.47.3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646" r="-1564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301440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11 at 5.50.5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1216" b="-4121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535315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So like</a:t>
            </a:r>
            <a:r>
              <a:rPr lang="mr-IN" dirty="0" smtClean="0"/>
              <a:t>…</a:t>
            </a:r>
            <a:r>
              <a:rPr lang="en-US" dirty="0" smtClean="0"/>
              <a:t> an inverse function undoes a function?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marL="2286000" lvl="5" indent="0">
              <a:buNone/>
            </a:pPr>
            <a:endParaRPr lang="en-US" sz="4400" dirty="0" smtClean="0"/>
          </a:p>
          <a:p>
            <a:pPr marL="2286000" lvl="5" indent="0">
              <a:buNone/>
            </a:pPr>
            <a:endParaRPr lang="en-US" sz="4400" dirty="0"/>
          </a:p>
          <a:p>
            <a:pPr marL="2286000" lvl="5" indent="0">
              <a:buNone/>
            </a:pPr>
            <a:r>
              <a:rPr lang="en-US" sz="4400" dirty="0" smtClean="0"/>
              <a:t>		YES!!!!!!!!!!!!!!!!!!!!!!!!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5924522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7-11 at 5.53.0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2081" r="-3208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325736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11 at 5.53.5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8158" b="-1815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522799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11 at 5.54.2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73561" b="-2735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042137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11 at 5.54.3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20" b="-252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64152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Onto(</a:t>
            </a:r>
            <a:r>
              <a:rPr lang="en-US" dirty="0" err="1" smtClean="0"/>
              <a:t>surjective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A function is </a:t>
            </a:r>
            <a:r>
              <a:rPr lang="en-US" dirty="0" err="1" smtClean="0"/>
              <a:t>surjective</a:t>
            </a:r>
            <a:r>
              <a:rPr lang="en-US" dirty="0" smtClean="0"/>
              <a:t> if for every possible y value there is an x value such that f(x)=y</a:t>
            </a:r>
          </a:p>
          <a:p>
            <a:pPr lvl="1"/>
            <a:r>
              <a:rPr lang="en-US" dirty="0" smtClean="0"/>
              <a:t>Examples:</a:t>
            </a:r>
          </a:p>
          <a:p>
            <a:pPr lvl="2"/>
            <a:r>
              <a:rPr lang="en-US" dirty="0" smtClean="0"/>
              <a:t>X</a:t>
            </a:r>
            <a:r>
              <a:rPr lang="en-US" baseline="30000" dirty="0" smtClean="0"/>
              <a:t>3</a:t>
            </a:r>
            <a:r>
              <a:rPr lang="en-US" dirty="0" smtClean="0"/>
              <a:t>, yes</a:t>
            </a:r>
          </a:p>
          <a:p>
            <a:pPr lvl="2"/>
            <a:r>
              <a:rPr lang="en-US" dirty="0" smtClean="0"/>
              <a:t>X</a:t>
            </a:r>
            <a:r>
              <a:rPr lang="en-US" baseline="30000" dirty="0" smtClean="0"/>
              <a:t>2</a:t>
            </a:r>
            <a:r>
              <a:rPr lang="en-US" dirty="0" smtClean="0"/>
              <a:t>, no</a:t>
            </a:r>
          </a:p>
          <a:p>
            <a:r>
              <a:rPr lang="en-US" dirty="0" smtClean="0"/>
              <a:t>One-to-one(injective)</a:t>
            </a:r>
          </a:p>
          <a:p>
            <a:pPr lvl="1"/>
            <a:r>
              <a:rPr lang="en-US" dirty="0" smtClean="0"/>
              <a:t>A function is injective if f(a)=f(b) only when a=b</a:t>
            </a:r>
          </a:p>
          <a:p>
            <a:pPr lvl="1"/>
            <a:r>
              <a:rPr lang="en-US" dirty="0" smtClean="0"/>
              <a:t>Examples:</a:t>
            </a:r>
          </a:p>
          <a:p>
            <a:pPr lvl="2"/>
            <a:r>
              <a:rPr lang="en-US" dirty="0" err="1" smtClean="0"/>
              <a:t>ln</a:t>
            </a:r>
            <a:r>
              <a:rPr lang="en-US" dirty="0" smtClean="0"/>
              <a:t>(X), yes</a:t>
            </a:r>
          </a:p>
          <a:p>
            <a:pPr lvl="2"/>
            <a:r>
              <a:rPr lang="en-US" dirty="0" smtClean="0"/>
              <a:t>X</a:t>
            </a:r>
            <a:r>
              <a:rPr lang="en-US" baseline="30000" dirty="0" smtClean="0"/>
              <a:t>2</a:t>
            </a:r>
            <a:r>
              <a:rPr lang="en-US" dirty="0" smtClean="0"/>
              <a:t>, no</a:t>
            </a:r>
          </a:p>
          <a:p>
            <a:r>
              <a:rPr lang="en-US" dirty="0" smtClean="0"/>
              <a:t>Both(</a:t>
            </a:r>
            <a:r>
              <a:rPr lang="en-US" dirty="0" err="1" smtClean="0"/>
              <a:t>bijective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Examples:</a:t>
            </a:r>
          </a:p>
          <a:p>
            <a:pPr lvl="2"/>
            <a:r>
              <a:rPr lang="en-US" dirty="0" err="1" smtClean="0"/>
              <a:t>ln</a:t>
            </a:r>
            <a:r>
              <a:rPr lang="en-US" dirty="0" smtClean="0"/>
              <a:t>(X), no</a:t>
            </a:r>
          </a:p>
          <a:p>
            <a:pPr lvl="2"/>
            <a:r>
              <a:rPr lang="en-US" dirty="0" smtClean="0"/>
              <a:t>X</a:t>
            </a:r>
            <a:r>
              <a:rPr lang="en-US" baseline="30000" dirty="0" smtClean="0"/>
              <a:t>2</a:t>
            </a:r>
            <a:r>
              <a:rPr lang="en-US" dirty="0" smtClean="0"/>
              <a:t>, no</a:t>
            </a:r>
          </a:p>
          <a:p>
            <a:pPr lvl="2"/>
            <a:r>
              <a:rPr lang="en-US" dirty="0" smtClean="0"/>
              <a:t>X</a:t>
            </a:r>
            <a:r>
              <a:rPr lang="en-US" baseline="30000" dirty="0" smtClean="0"/>
              <a:t>3</a:t>
            </a:r>
            <a:r>
              <a:rPr lang="en-US" dirty="0" smtClean="0"/>
              <a:t>, yes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22582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 help you visualize it</a:t>
            </a:r>
            <a:r>
              <a:rPr lang="mr-IN" dirty="0" smtClean="0"/>
              <a:t>…</a:t>
            </a:r>
            <a:endParaRPr lang="en-US" dirty="0"/>
          </a:p>
        </p:txBody>
      </p:sp>
      <p:pic>
        <p:nvPicPr>
          <p:cNvPr id="4" name="Content Placeholder 3" descr="Screen Shot 2019-07-11 at 5.56.1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96" r="-24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254193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11 at 5.56.5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7238" b="-2572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99317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11 at 5.57.0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784" r="-1278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625623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But what about here</a:t>
            </a:r>
            <a:r>
              <a:rPr lang="mr-IN" dirty="0" smtClean="0"/>
              <a:t>…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4" name="Content Placeholder 3" descr="Screen Shot 2019-07-11 at 5.58.2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65811" b="-26581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275374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11 at 5.59.0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001" r="-2300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484534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11 at 5.59.2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532" r="-2053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664526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on your own</a:t>
            </a:r>
            <a:endParaRPr lang="en-US" dirty="0"/>
          </a:p>
        </p:txBody>
      </p:sp>
      <p:pic>
        <p:nvPicPr>
          <p:cNvPr id="4" name="Content Placeholder 3" descr="Screen Shot 2019-07-11 at 6.00.0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72644" b="-27264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375148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11 at 6.00.2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2" b="-16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621864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4.2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69744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15 at 10.45.2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6891" b="-9689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544413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11 at 5.35.0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8490" b="-9849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330915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</a:t>
            </a:r>
            <a:endParaRPr lang="en-US" dirty="0"/>
          </a:p>
        </p:txBody>
      </p:sp>
      <p:pic>
        <p:nvPicPr>
          <p:cNvPr id="4" name="Content Placeholder 3" descr="Screen Shot 2019-07-15 at 10.45.3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9497" b="-5949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5987475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15 at 10.46.1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128" r="-2312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5543068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63621" y="1600200"/>
            <a:ext cx="5416758" cy="4525963"/>
          </a:xfrm>
        </p:spPr>
      </p:pic>
    </p:spTree>
    <p:extLst>
      <p:ext uri="{BB962C8B-B14F-4D97-AF65-F5344CB8AC3E}">
        <p14:creationId xmlns:p14="http://schemas.microsoft.com/office/powerpoint/2010/main" val="307218112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15 at 10.47.0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794" r="-87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2847090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“Transformations” of Exponentials</a:t>
            </a:r>
            <a:endParaRPr lang="en-US" dirty="0"/>
          </a:p>
        </p:txBody>
      </p:sp>
      <p:pic>
        <p:nvPicPr>
          <p:cNvPr id="4" name="Content Placeholder 3" descr="Screen Shot 2019-07-15 at 10.50.5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092" b="-130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2556552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15 at 10.51.4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3786" b="-10378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0401837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15 at 10.51.5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683" r="-868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3150047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number “e”</a:t>
            </a:r>
            <a:endParaRPr lang="en-US" dirty="0"/>
          </a:p>
        </p:txBody>
      </p:sp>
      <p:pic>
        <p:nvPicPr>
          <p:cNvPr id="4" name="Content Placeholder 3" descr="Screen Shot 2019-07-15 at 10.53.1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555" b="-1055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7779127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15 at 10.54.5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6395" b="-10639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3923461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15 at 10.55.1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5009" r="-7500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394834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11 at 5.35.2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9517" b="-17951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0263685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Cool</a:t>
            </a:r>
            <a:r>
              <a:rPr lang="mr-IN" dirty="0" smtClean="0"/>
              <a:t>…</a:t>
            </a:r>
            <a:r>
              <a:rPr lang="en-US" dirty="0" smtClean="0"/>
              <a:t> but like</a:t>
            </a:r>
            <a:r>
              <a:rPr lang="mr-IN" dirty="0" smtClean="0"/>
              <a:t>…</a:t>
            </a:r>
            <a:r>
              <a:rPr lang="en-US" dirty="0" smtClean="0"/>
              <a:t> where can we use it?</a:t>
            </a:r>
            <a:endParaRPr lang="en-US" dirty="0"/>
          </a:p>
        </p:txBody>
      </p:sp>
      <p:pic>
        <p:nvPicPr>
          <p:cNvPr id="4" name="Content Placeholder 3" descr="Screen Shot 2019-07-15 at 10.57.3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4594" b="-545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9663701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15 at 10.59.3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4437" b="-2443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2814308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15 at 10.59.5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984" r="-1498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288212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15 at 11.02.1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9128" b="-5912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5236939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</a:t>
            </a:r>
            <a:r>
              <a:rPr lang="en-US" dirty="0" err="1" smtClean="0"/>
              <a:t>pt</a:t>
            </a:r>
            <a:r>
              <a:rPr lang="en-US" dirty="0" smtClean="0"/>
              <a:t> 1)</a:t>
            </a:r>
            <a:endParaRPr lang="en-US" dirty="0"/>
          </a:p>
        </p:txBody>
      </p:sp>
      <p:pic>
        <p:nvPicPr>
          <p:cNvPr id="4" name="Content Placeholder 3" descr="Screen Shot 2019-07-15 at 11.02.3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6866" r="-15686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9745797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</a:t>
            </a:r>
            <a:r>
              <a:rPr lang="en-US" dirty="0" err="1" smtClean="0"/>
              <a:t>pt</a:t>
            </a:r>
            <a:r>
              <a:rPr lang="en-US" dirty="0" smtClean="0"/>
              <a:t> 2)</a:t>
            </a:r>
            <a:endParaRPr lang="en-US" dirty="0"/>
          </a:p>
        </p:txBody>
      </p:sp>
      <p:pic>
        <p:nvPicPr>
          <p:cNvPr id="4" name="Content Placeholder 3" descr="Screen Shot 2019-07-15 at 11.02.5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998" r="-799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5255037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4.3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12562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</a:t>
            </a:r>
            <a:r>
              <a:rPr lang="mr-IN" dirty="0" smtClean="0"/>
              <a:t>…</a:t>
            </a:r>
            <a:r>
              <a:rPr lang="en-US" dirty="0" smtClean="0"/>
              <a:t> What is “x?”</a:t>
            </a:r>
            <a:endParaRPr lang="en-US" dirty="0"/>
          </a:p>
        </p:txBody>
      </p:sp>
      <p:pic>
        <p:nvPicPr>
          <p:cNvPr id="4" name="Content Placeholder 3" descr="Screen Shot 2019-07-15 at 11.04.3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871" r="-987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7864319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Sooooo</a:t>
            </a:r>
            <a:r>
              <a:rPr lang="mr-IN" dirty="0" smtClean="0"/>
              <a:t>…</a:t>
            </a:r>
            <a:r>
              <a:rPr lang="en-US" dirty="0"/>
              <a:t> </a:t>
            </a:r>
            <a:r>
              <a:rPr lang="en-US" dirty="0" smtClean="0"/>
              <a:t>if I ask you for to give x given, f(x)=30, that would be the same thing as asking you to solve, f</a:t>
            </a:r>
            <a:r>
              <a:rPr lang="mr-IN" baseline="30000" dirty="0" smtClean="0"/>
              <a:t>–</a:t>
            </a:r>
            <a:r>
              <a:rPr lang="en-US" dirty="0" smtClean="0"/>
              <a:t>(30). Right?</a:t>
            </a:r>
          </a:p>
          <a:p>
            <a:endParaRPr lang="en-US" dirty="0"/>
          </a:p>
          <a:p>
            <a:r>
              <a:rPr lang="en-US" dirty="0" smtClean="0"/>
              <a:t>So, if f(x)=5</a:t>
            </a:r>
            <a:r>
              <a:rPr lang="en-US" baseline="30000" dirty="0" smtClean="0"/>
              <a:t>x</a:t>
            </a:r>
            <a:r>
              <a:rPr lang="en-US" dirty="0" smtClean="0"/>
              <a:t>, what’s </a:t>
            </a:r>
            <a:r>
              <a:rPr lang="en-US" dirty="0" smtClean="0"/>
              <a:t>f</a:t>
            </a:r>
            <a:r>
              <a:rPr lang="mr-IN" baseline="30000" dirty="0" smtClean="0"/>
              <a:t>–</a:t>
            </a:r>
            <a:r>
              <a:rPr lang="en-US" dirty="0" smtClean="0"/>
              <a:t>(x)?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29287721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15 at 11.10.3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589" b="-1458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954470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11 at 5.35.3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6511" b="-3651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385044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15 at 11.11.0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6916" b="-5691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9961035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15 at 11.11.3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95" r="-309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5370043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15 at 11.12.0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4203" b="-4420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8152584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15 at 11.12.5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568" r="-35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3180787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15 at 11.13.2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501" b="-1350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229332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15 at 11.14.0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6630" b="-666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7314485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15 at 11.14.2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631" r="-1563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8933430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15 at 11.14.3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149" r="-1614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7182391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>
                <a:solidFill>
                  <a:srgbClr val="FF0000"/>
                </a:solidFill>
              </a:rPr>
              <a:t>PAY ATTENTION TO THIS</a:t>
            </a:r>
            <a:endParaRPr lang="en-US" b="1" u="sng" dirty="0">
              <a:solidFill>
                <a:srgbClr val="FF0000"/>
              </a:solidFill>
            </a:endParaRPr>
          </a:p>
        </p:txBody>
      </p:sp>
      <p:pic>
        <p:nvPicPr>
          <p:cNvPr id="4" name="Content Placeholder 3" descr="Screen Shot 2019-07-15 at 11.15.4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2956" b="-7295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079345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15 at 11.16.3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9597" r="-5959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741629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11 at 5.35.4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01" b="-2201"/>
          <a:stretch>
            <a:fillRect/>
          </a:stretch>
        </p:blipFill>
        <p:spPr>
          <a:xfrm>
            <a:off x="-75996" y="2161903"/>
            <a:ext cx="6272076" cy="3449400"/>
          </a:xfrm>
        </p:spPr>
      </p:pic>
      <p:pic>
        <p:nvPicPr>
          <p:cNvPr id="5" name="Picture 4" descr="Screen Shot 2019-07-11 at 5.35.58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080" y="1525096"/>
            <a:ext cx="3065185" cy="4597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9538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1)</a:t>
            </a:r>
            <a:endParaRPr lang="en-US" dirty="0"/>
          </a:p>
        </p:txBody>
      </p:sp>
      <p:pic>
        <p:nvPicPr>
          <p:cNvPr id="4" name="Content Placeholder 3" descr="Screen Shot 2019-07-15 at 11.16.5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391" r="-2039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2880931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2)</a:t>
            </a:r>
            <a:endParaRPr lang="en-US" dirty="0"/>
          </a:p>
        </p:txBody>
      </p:sp>
      <p:pic>
        <p:nvPicPr>
          <p:cNvPr id="4" name="Content Placeholder 3" descr="Screen Shot 2019-07-15 at 11.17.0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919" b="-2591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992059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>
                <a:solidFill>
                  <a:srgbClr val="FF0000"/>
                </a:solidFill>
              </a:rPr>
              <a:t>KNOW THESE!!!!!</a:t>
            </a:r>
            <a:endParaRPr lang="en-US" b="1" u="sng" dirty="0">
              <a:solidFill>
                <a:srgbClr val="FF0000"/>
              </a:solidFill>
            </a:endParaRPr>
          </a:p>
        </p:txBody>
      </p:sp>
      <p:pic>
        <p:nvPicPr>
          <p:cNvPr id="4" name="Content Placeholder 3" descr="Screen Shot 2019-07-15 at 11.18.4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18" b="-251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0850842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15 at 11.19.4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2094" r="-1720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3171376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15 at 11.19.5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5245" r="-4524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2824483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Graphing, b&gt;0</a:t>
            </a:r>
            <a:endParaRPr lang="en-US" dirty="0"/>
          </a:p>
        </p:txBody>
      </p:sp>
      <p:pic>
        <p:nvPicPr>
          <p:cNvPr id="4" name="Content Placeholder 3" descr="Screen Shot 2019-07-15 at 11.20.5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333" r="-3033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7112581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Graphing, b&lt;0</a:t>
            </a:r>
            <a:endParaRPr lang="en-US" dirty="0"/>
          </a:p>
        </p:txBody>
      </p:sp>
      <p:pic>
        <p:nvPicPr>
          <p:cNvPr id="4" name="Content Placeholder 3" descr="Screen Shot 2019-07-15 at 11.21.0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408" r="-1640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2693500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15 at 11.22.1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952" r="-995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7778413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</a:t>
            </a:r>
            <a:r>
              <a:rPr lang="en-US" dirty="0" err="1" smtClean="0"/>
              <a:t>Pt</a:t>
            </a:r>
            <a:r>
              <a:rPr lang="en-US" dirty="0" smtClean="0"/>
              <a:t> 1.)</a:t>
            </a:r>
            <a:endParaRPr lang="en-US" dirty="0"/>
          </a:p>
        </p:txBody>
      </p:sp>
      <p:pic>
        <p:nvPicPr>
          <p:cNvPr id="4" name="Content Placeholder 3" descr="Screen Shot 2019-07-15 at 11.22.2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605" r="-2960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1943342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2)</a:t>
            </a:r>
            <a:endParaRPr lang="en-US" dirty="0"/>
          </a:p>
        </p:txBody>
      </p:sp>
      <p:pic>
        <p:nvPicPr>
          <p:cNvPr id="4" name="Content Placeholder 3" descr="Screen Shot 2019-07-15 at 11.22.3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519" r="-2651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059550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Examples(pt1)</a:t>
            </a:r>
            <a:endParaRPr lang="en-US" dirty="0"/>
          </a:p>
        </p:txBody>
      </p:sp>
      <p:pic>
        <p:nvPicPr>
          <p:cNvPr id="4" name="Content Placeholder 3" descr="Screen Shot 2019-07-11 at 5.36.4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543" r="-215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653901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15 at 11.24.0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990" r="-1499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0348377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“Transformation” of Logarithms</a:t>
            </a:r>
            <a:endParaRPr lang="en-US" dirty="0"/>
          </a:p>
        </p:txBody>
      </p:sp>
      <p:pic>
        <p:nvPicPr>
          <p:cNvPr id="4" name="Content Placeholder 3" descr="Screen Shot 2019-07-15 at 11.24.1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7741" b="-2774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1048332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15 at 11.25.3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45880" b="-24588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4630645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15 at 11.25.5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5" b="-25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62179287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15 at 11.27.2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866" b="-186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589703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</a:t>
            </a:r>
            <a:r>
              <a:rPr lang="en-US" dirty="0" err="1" smtClean="0"/>
              <a:t>Pt</a:t>
            </a:r>
            <a:r>
              <a:rPr lang="en-US" dirty="0" smtClean="0"/>
              <a:t> 1)</a:t>
            </a:r>
            <a:endParaRPr lang="en-US" dirty="0"/>
          </a:p>
        </p:txBody>
      </p:sp>
      <p:pic>
        <p:nvPicPr>
          <p:cNvPr id="4" name="Content Placeholder 3" descr="Screen Shot 2019-07-15 at 11.27.3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7087" r="-4708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57621351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</a:t>
            </a:r>
            <a:r>
              <a:rPr lang="en-US" dirty="0" err="1" smtClean="0"/>
              <a:t>Pt</a:t>
            </a:r>
            <a:r>
              <a:rPr lang="en-US" dirty="0" smtClean="0"/>
              <a:t> 2)</a:t>
            </a:r>
            <a:endParaRPr lang="en-US" dirty="0"/>
          </a:p>
        </p:txBody>
      </p:sp>
      <p:pic>
        <p:nvPicPr>
          <p:cNvPr id="4" name="Content Placeholder 3" descr="Screen Shot 2019-07-15 at 11.27.4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2378" r="-5237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6374009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</a:t>
            </a:r>
            <a:r>
              <a:rPr lang="en-US" dirty="0" err="1" smtClean="0"/>
              <a:t>Pt</a:t>
            </a:r>
            <a:r>
              <a:rPr lang="en-US" dirty="0" smtClean="0"/>
              <a:t> 3)</a:t>
            </a:r>
            <a:endParaRPr lang="en-US" dirty="0"/>
          </a:p>
        </p:txBody>
      </p:sp>
      <p:pic>
        <p:nvPicPr>
          <p:cNvPr id="4" name="Content Placeholder 3" descr="Screen Shot 2019-07-15 at 11.28.0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884" r="-3388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46257236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Cool</a:t>
            </a:r>
            <a:r>
              <a:rPr lang="mr-IN" dirty="0" smtClean="0"/>
              <a:t>…</a:t>
            </a:r>
            <a:r>
              <a:rPr lang="en-US" dirty="0" smtClean="0"/>
              <a:t> But I only really care about stuff I can use</a:t>
            </a:r>
            <a:r>
              <a:rPr lang="mr-IN" dirty="0" smtClean="0"/>
              <a:t>…</a:t>
            </a:r>
            <a:endParaRPr lang="en-US" dirty="0"/>
          </a:p>
        </p:txBody>
      </p:sp>
      <p:pic>
        <p:nvPicPr>
          <p:cNvPr id="4" name="Content Placeholder 3" descr="Screen Shot 2019-07-15 at 11.30.5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0405" b="-11040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94983197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15 at 11.31.5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552" b="-1655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178537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Examples(pt2)</a:t>
            </a:r>
            <a:endParaRPr lang="en-US" dirty="0"/>
          </a:p>
        </p:txBody>
      </p:sp>
      <p:pic>
        <p:nvPicPr>
          <p:cNvPr id="4" name="Content Placeholder 3" descr="Screen Shot 2019-07-11 at 5.36.5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345" b="-2234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7009965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15 at 11.32.3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5217" r="-5521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6428700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4.4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380666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16 at 1.53.5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9698" b="-6969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64476216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Proof</a:t>
            </a:r>
            <a:endParaRPr lang="en-US" dirty="0"/>
          </a:p>
        </p:txBody>
      </p:sp>
      <p:pic>
        <p:nvPicPr>
          <p:cNvPr id="4" name="Content Placeholder 3" descr="Screen Shot 2019-07-16 at 1.54.3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510" b="-8510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1578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16 at 1.57.0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2184" b="-14218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61528252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16 at 1.57.1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1597" b="-7159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62102914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16 at 1.58.4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8042" b="-3804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03806585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16 at 1.58.5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6578" b="-5657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47508203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16 at 1.59.0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508" b="-2550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8328531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16 at 1.59.1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5681" b="-9568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57855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11 at 5.41.2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9666" b="-10966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64510531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16 at 1.59.2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3229" b="-2322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34903567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16 at 1.59.3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7581" b="-3758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34028669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16 at 2.01.5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7565" b="-2756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92436633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7-16 at 2.02.0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3721" b="-637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64559960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16 at 2.02.5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0937" b="-2093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47639930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16 at 2.03.0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054" r="-2505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23962159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Pro-Tip</a:t>
            </a:r>
            <a:endParaRPr lang="en-US" dirty="0"/>
          </a:p>
        </p:txBody>
      </p:sp>
      <p:pic>
        <p:nvPicPr>
          <p:cNvPr id="4" name="Content Placeholder 3" descr="Screen Shot 2019-07-16 at 2.04.0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1991" b="-2199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84703140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16 at 2.04.3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3169" b="-19316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08154408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16 at 2.04.4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818" b="-3081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00726553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16 at 2.05.3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9791" b="-4979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829360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1513</TotalTime>
  <Words>548</Words>
  <Application>Microsoft Macintosh PowerPoint</Application>
  <PresentationFormat>On-screen Show (4:3)</PresentationFormat>
  <Paragraphs>138</Paragraphs>
  <Slides>132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132</vt:i4>
      </vt:variant>
    </vt:vector>
  </HeadingPairs>
  <TitlesOfParts>
    <vt:vector size="133" baseType="lpstr">
      <vt:lpstr>Office Theme</vt:lpstr>
      <vt:lpstr>Chapter 4.1</vt:lpstr>
      <vt:lpstr>Definitions</vt:lpstr>
      <vt:lpstr>PowerPoint Presentation</vt:lpstr>
      <vt:lpstr>PowerPoint Presentation</vt:lpstr>
      <vt:lpstr>Try as a Class</vt:lpstr>
      <vt:lpstr>Solution</vt:lpstr>
      <vt:lpstr>Examples(pt1)</vt:lpstr>
      <vt:lpstr>Examples(pt2)</vt:lpstr>
      <vt:lpstr>Try as a Class</vt:lpstr>
      <vt:lpstr>Solution(pt1)</vt:lpstr>
      <vt:lpstr>Solution(pt2)</vt:lpstr>
      <vt:lpstr>PowerPoint Presentation</vt:lpstr>
      <vt:lpstr>…it’s not this.</vt:lpstr>
      <vt:lpstr>PowerPoint Presentation</vt:lpstr>
      <vt:lpstr>PowerPoint Presentation</vt:lpstr>
      <vt:lpstr>Example</vt:lpstr>
      <vt:lpstr>PowerPoint Presentation</vt:lpstr>
      <vt:lpstr>Try as a Class</vt:lpstr>
      <vt:lpstr>PowerPoint Presentation</vt:lpstr>
      <vt:lpstr>To help you visualize it…</vt:lpstr>
      <vt:lpstr>Try as a Class</vt:lpstr>
      <vt:lpstr>Solution</vt:lpstr>
      <vt:lpstr>But what about here…?</vt:lpstr>
      <vt:lpstr>PowerPoint Presentation</vt:lpstr>
      <vt:lpstr>PowerPoint Presentation</vt:lpstr>
      <vt:lpstr>Try on your own</vt:lpstr>
      <vt:lpstr>Solution</vt:lpstr>
      <vt:lpstr>Chapter 4.2</vt:lpstr>
      <vt:lpstr>PowerPoint Presentation</vt:lpstr>
      <vt:lpstr>Examples</vt:lpstr>
      <vt:lpstr>Try as a Class</vt:lpstr>
      <vt:lpstr>Solution</vt:lpstr>
      <vt:lpstr>PowerPoint Presentation</vt:lpstr>
      <vt:lpstr>“Transformations” of Exponentials</vt:lpstr>
      <vt:lpstr>Try as a Class</vt:lpstr>
      <vt:lpstr>Solution</vt:lpstr>
      <vt:lpstr>The number “e”</vt:lpstr>
      <vt:lpstr>Try as a Class</vt:lpstr>
      <vt:lpstr>Solution</vt:lpstr>
      <vt:lpstr>Cool… but like… where can we use it?</vt:lpstr>
      <vt:lpstr>Try as a Class</vt:lpstr>
      <vt:lpstr>Solution</vt:lpstr>
      <vt:lpstr>Try as a Class</vt:lpstr>
      <vt:lpstr>Solution(pt 1)</vt:lpstr>
      <vt:lpstr>Solution(pt 2)</vt:lpstr>
      <vt:lpstr>Chapter 4.3</vt:lpstr>
      <vt:lpstr>Question… What is “x?”</vt:lpstr>
      <vt:lpstr>PowerPoint Presentation</vt:lpstr>
      <vt:lpstr>PowerPoint Presentation</vt:lpstr>
      <vt:lpstr>PowerPoint Presentation</vt:lpstr>
      <vt:lpstr>Try as a Class</vt:lpstr>
      <vt:lpstr>Solution</vt:lpstr>
      <vt:lpstr>Try as a Class</vt:lpstr>
      <vt:lpstr>Solution</vt:lpstr>
      <vt:lpstr>PowerPoint Presentation</vt:lpstr>
      <vt:lpstr>Try as a Class</vt:lpstr>
      <vt:lpstr>Solution</vt:lpstr>
      <vt:lpstr>PAY ATTENTION TO THIS</vt:lpstr>
      <vt:lpstr>Try as a Class</vt:lpstr>
      <vt:lpstr>Solution(Pt. 1)</vt:lpstr>
      <vt:lpstr>Solution(Pt. 2)</vt:lpstr>
      <vt:lpstr>KNOW THESE!!!!!</vt:lpstr>
      <vt:lpstr>Try as a Class</vt:lpstr>
      <vt:lpstr>Solution</vt:lpstr>
      <vt:lpstr>Graphing, b&gt;0</vt:lpstr>
      <vt:lpstr>Graphing, b&lt;0</vt:lpstr>
      <vt:lpstr>Try as a Class</vt:lpstr>
      <vt:lpstr>Solution(Pt 1.)</vt:lpstr>
      <vt:lpstr>Solution(Pt. 2)</vt:lpstr>
      <vt:lpstr>PowerPoint Presentation</vt:lpstr>
      <vt:lpstr>“Transformation” of Logarithms</vt:lpstr>
      <vt:lpstr>Try as a Class</vt:lpstr>
      <vt:lpstr>Solution</vt:lpstr>
      <vt:lpstr>Try as a Class</vt:lpstr>
      <vt:lpstr>Solution(Pt 1)</vt:lpstr>
      <vt:lpstr>Solution(Pt 2)</vt:lpstr>
      <vt:lpstr>Solution(Pt 3)</vt:lpstr>
      <vt:lpstr>Cool… But I only really care about stuff I can use…</vt:lpstr>
      <vt:lpstr>Try as a Class</vt:lpstr>
      <vt:lpstr>Solution</vt:lpstr>
      <vt:lpstr>Chapter 4.4</vt:lpstr>
      <vt:lpstr>PowerPoint Presentation</vt:lpstr>
      <vt:lpstr>Proof</vt:lpstr>
      <vt:lpstr>Try as a Class</vt:lpstr>
      <vt:lpstr>Solution</vt:lpstr>
      <vt:lpstr>PowerPoint Presentation</vt:lpstr>
      <vt:lpstr>Try as a Class</vt:lpstr>
      <vt:lpstr>Solution</vt:lpstr>
      <vt:lpstr>PowerPoint Presentation</vt:lpstr>
      <vt:lpstr>Try as a Class</vt:lpstr>
      <vt:lpstr>Solution</vt:lpstr>
      <vt:lpstr>PowerPoint Presentation</vt:lpstr>
      <vt:lpstr>Example</vt:lpstr>
      <vt:lpstr>Try as a Class</vt:lpstr>
      <vt:lpstr>Solution</vt:lpstr>
      <vt:lpstr>Pro-Tip</vt:lpstr>
      <vt:lpstr>Try as a Class</vt:lpstr>
      <vt:lpstr>Solution</vt:lpstr>
      <vt:lpstr>Try as a Class</vt:lpstr>
      <vt:lpstr>Solution</vt:lpstr>
      <vt:lpstr>Example</vt:lpstr>
      <vt:lpstr>Change of Base</vt:lpstr>
      <vt:lpstr>Change of base using base “10” and “e”</vt:lpstr>
      <vt:lpstr>Derivation</vt:lpstr>
      <vt:lpstr>Example</vt:lpstr>
      <vt:lpstr>Chapter 4.5</vt:lpstr>
      <vt:lpstr>PowerPoint Presentation</vt:lpstr>
      <vt:lpstr>Try as a Class</vt:lpstr>
      <vt:lpstr>Solution</vt:lpstr>
      <vt:lpstr>PowerPoint Presentation</vt:lpstr>
      <vt:lpstr>QOTW</vt:lpstr>
      <vt:lpstr>Solution</vt:lpstr>
      <vt:lpstr>Solution – In different bases</vt:lpstr>
      <vt:lpstr>Try as a Class</vt:lpstr>
      <vt:lpstr>Solution(Pt. 1)</vt:lpstr>
      <vt:lpstr>Solution(Pt. 2)</vt:lpstr>
      <vt:lpstr>Try as a Class</vt:lpstr>
      <vt:lpstr>Solution</vt:lpstr>
      <vt:lpstr>Example</vt:lpstr>
      <vt:lpstr>PowerPoint Presentation</vt:lpstr>
      <vt:lpstr>Try as a Class</vt:lpstr>
      <vt:lpstr>Solution</vt:lpstr>
      <vt:lpstr>Example</vt:lpstr>
      <vt:lpstr>PowerPoint Presentation</vt:lpstr>
      <vt:lpstr>Try as a Class</vt:lpstr>
      <vt:lpstr>Solution</vt:lpstr>
      <vt:lpstr>Example</vt:lpstr>
      <vt:lpstr>Try as a Class</vt:lpstr>
      <vt:lpstr>Solution</vt:lpstr>
      <vt:lpstr>Try as a Class</vt:lpstr>
      <vt:lpstr>Solution</vt:lpstr>
      <vt:lpstr>Example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4.1</dc:title>
  <dc:creator>Mathew Tucker</dc:creator>
  <cp:lastModifiedBy>Mathew Tucker</cp:lastModifiedBy>
  <cp:revision>12</cp:revision>
  <dcterms:created xsi:type="dcterms:W3CDTF">2019-07-15T06:34:27Z</dcterms:created>
  <dcterms:modified xsi:type="dcterms:W3CDTF">2019-07-16T07:48:04Z</dcterms:modified>
</cp:coreProperties>
</file>