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8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56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45" r:id="rId58"/>
    <p:sldId id="346" r:id="rId59"/>
    <p:sldId id="312" r:id="rId60"/>
    <p:sldId id="331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32" r:id="rId75"/>
    <p:sldId id="333" r:id="rId76"/>
    <p:sldId id="334" r:id="rId77"/>
    <p:sldId id="335" r:id="rId78"/>
    <p:sldId id="336" r:id="rId79"/>
    <p:sldId id="337" r:id="rId80"/>
    <p:sldId id="341" r:id="rId81"/>
    <p:sldId id="342" r:id="rId82"/>
    <p:sldId id="343" r:id="rId83"/>
    <p:sldId id="344" r:id="rId84"/>
    <p:sldId id="339" r:id="rId85"/>
    <p:sldId id="340" r:id="rId86"/>
    <p:sldId id="330" r:id="rId8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-14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viewProps" Target="viewProps.xml"/><Relationship Id="rId91" Type="http://schemas.openxmlformats.org/officeDocument/2006/relationships/theme" Target="theme/theme1.xml"/><Relationship Id="rId9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printerSettings" Target="printerSettings/printerSettings1.bin"/><Relationship Id="rId8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5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43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753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44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793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33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04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19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898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22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068A9-B37B-D34D-8656-9A03A7FAC0F8}" type="datetimeFigureOut">
              <a:rPr lang="en-US" smtClean="0"/>
              <a:t>10/3/19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7C67D-20A4-F64B-ACE4-8B8F49E48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1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Application of Linear Equations and Modeling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833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Perpendicular Lines</a:t>
            </a:r>
            <a:endParaRPr lang="en-US" dirty="0"/>
          </a:p>
        </p:txBody>
      </p:sp>
      <p:pic>
        <p:nvPicPr>
          <p:cNvPr id="4" name="Content Placeholder 3" descr="Screen Shot 2019-06-20 at 5.00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48" r="-92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0067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5.00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409" b="-694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0344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0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593" b="-1285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2906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36" r="-178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3867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0 at 5.01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53" b="-56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4085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5.01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70" b="-97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0640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1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12" b="-42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1368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1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608" b="-236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3769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5.01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" b="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3066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1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4" b="-18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3348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607" y="1600200"/>
            <a:ext cx="5500785" cy="4525963"/>
          </a:xfrm>
        </p:spPr>
      </p:pic>
    </p:spTree>
    <p:extLst>
      <p:ext uri="{BB962C8B-B14F-4D97-AF65-F5344CB8AC3E}">
        <p14:creationId xmlns:p14="http://schemas.microsoft.com/office/powerpoint/2010/main" val="2205987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2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08" r="-310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87982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75" r="-66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4840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2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37" r="-217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4291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Graph Transformations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490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Quickly sketch a graph of each of the following: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y = x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y = 2x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y = 2x + 1 </a:t>
            </a:r>
          </a:p>
          <a:p>
            <a:endParaRPr lang="en-US" dirty="0"/>
          </a:p>
          <a:p>
            <a:r>
              <a:rPr lang="en-US" dirty="0" smtClean="0"/>
              <a:t>y = 2(x </a:t>
            </a:r>
            <a:r>
              <a:rPr lang="mr-IN" dirty="0" smtClean="0"/>
              <a:t>–</a:t>
            </a:r>
            <a:r>
              <a:rPr lang="en-US" dirty="0" smtClean="0"/>
              <a:t> 2) </a:t>
            </a:r>
          </a:p>
          <a:p>
            <a:endParaRPr lang="en-US" dirty="0"/>
          </a:p>
          <a:p>
            <a:r>
              <a:rPr lang="en-US" dirty="0" smtClean="0"/>
              <a:t>y = 2(x </a:t>
            </a:r>
            <a:r>
              <a:rPr lang="mr-IN" dirty="0" smtClean="0"/>
              <a:t>–</a:t>
            </a:r>
            <a:r>
              <a:rPr lang="en-US" dirty="0" smtClean="0"/>
              <a:t> 2) + 1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78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happened?</a:t>
            </a:r>
          </a:p>
          <a:p>
            <a:endParaRPr lang="en-US" dirty="0"/>
          </a:p>
          <a:p>
            <a:r>
              <a:rPr lang="en-US" dirty="0" smtClean="0"/>
              <a:t>Did you notice any thing about how the graph changed?</a:t>
            </a:r>
          </a:p>
          <a:p>
            <a:endParaRPr lang="en-US" dirty="0"/>
          </a:p>
          <a:p>
            <a:r>
              <a:rPr lang="en-US" dirty="0" smtClean="0"/>
              <a:t>If so, do you think you can describe it using our typical “function notation?”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93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Graphs of “Pumpkin Spice Latte” Functions (aka: Basic Functions)</a:t>
            </a:r>
            <a:endParaRPr lang="en-US" dirty="0"/>
          </a:p>
        </p:txBody>
      </p:sp>
      <p:pic>
        <p:nvPicPr>
          <p:cNvPr id="4" name="Content Placeholder 3" descr="Screen Shot 2019-06-24 at 11.19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15" r="-16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3313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19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91" r="-161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7352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Describe the Graphs using JUST this Table</a:t>
            </a:r>
            <a:endParaRPr lang="en-US" dirty="0"/>
          </a:p>
        </p:txBody>
      </p:sp>
      <p:pic>
        <p:nvPicPr>
          <p:cNvPr id="4" name="Content Placeholder 3" descr="Screen Shot 2019-06-24 at 11.2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28" r="-43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12204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this what you described?</a:t>
            </a:r>
            <a:endParaRPr lang="en-US" dirty="0"/>
          </a:p>
        </p:txBody>
      </p:sp>
      <p:pic>
        <p:nvPicPr>
          <p:cNvPr id="4" name="Content Placeholder 3" descr="Screen Shot 2019-06-24 at 11.24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863" r="-318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30256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 of the Point-Slope Form</a:t>
            </a:r>
            <a:endParaRPr lang="en-US" dirty="0"/>
          </a:p>
        </p:txBody>
      </p:sp>
      <p:pic>
        <p:nvPicPr>
          <p:cNvPr id="4" name="Content Placeholder 3" descr="Screen Shot 2019-06-20 at 4.59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845" b="-858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35702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25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703" b="-807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79846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Try on your Own- </a:t>
            </a:r>
            <a:br>
              <a:rPr lang="en-US" dirty="0" smtClean="0"/>
            </a:br>
            <a:r>
              <a:rPr lang="en-US" dirty="0" smtClean="0"/>
              <a:t>I’ll be calling on a Volunteer</a:t>
            </a:r>
            <a:endParaRPr lang="en-US" dirty="0"/>
          </a:p>
        </p:txBody>
      </p:sp>
      <p:pic>
        <p:nvPicPr>
          <p:cNvPr id="4" name="Content Placeholder 3" descr="Screen Shot 2019-06-24 at 11.26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20" b="-14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4336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26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45" r="-161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8956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what about this case?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484669"/>
            <a:ext cx="8229600" cy="757025"/>
          </a:xfrm>
        </p:spPr>
      </p:pic>
    </p:spTree>
    <p:extLst>
      <p:ext uri="{BB962C8B-B14F-4D97-AF65-F5344CB8AC3E}">
        <p14:creationId xmlns:p14="http://schemas.microsoft.com/office/powerpoint/2010/main" val="820808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4 at 11.29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13" r="-53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96548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31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570" b="-745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7435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4 at 11.31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400" b="-108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69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32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0" b="-1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0818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Now, what happens if we multiply a function by a constant?</a:t>
            </a:r>
            <a:endParaRPr lang="en-US" dirty="0"/>
          </a:p>
        </p:txBody>
      </p:sp>
      <p:pic>
        <p:nvPicPr>
          <p:cNvPr id="4" name="Content Placeholder 3" descr="Screen Shot 2019-06-24 at 11.33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39" r="-23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52108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Graphing them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4 at 11.35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46" r="-319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5093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6-20 at 4.59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239" b="-1102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921905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37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400" b="-58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3979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38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313" b="-493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0566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own:</a:t>
            </a:r>
            <a:endParaRPr lang="en-US" dirty="0"/>
          </a:p>
        </p:txBody>
      </p:sp>
      <p:pic>
        <p:nvPicPr>
          <p:cNvPr id="4" name="Content Placeholder 3" descr="Screen Shot 2019-06-24 at 11.38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83" r="-172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471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38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581" r="-315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4585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happens if our constants are negative?</a:t>
            </a:r>
          </a:p>
          <a:p>
            <a:pPr lvl="1"/>
            <a:r>
              <a:rPr lang="en-US" dirty="0" smtClean="0"/>
              <a:t>Like, what if we had, -f(x), or f(-x)?</a:t>
            </a:r>
          </a:p>
          <a:p>
            <a:pPr lvl="1"/>
            <a:r>
              <a:rPr lang="en-US" dirty="0" smtClean="0"/>
              <a:t> What happens to the graph then?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r>
              <a:rPr lang="en-US" smtClean="0">
                <a:solidFill>
                  <a:srgbClr val="FF0000"/>
                </a:solidFill>
              </a:rPr>
              <a:t>Anyone </a:t>
            </a:r>
            <a:r>
              <a:rPr lang="en-US" dirty="0" smtClean="0">
                <a:solidFill>
                  <a:srgbClr val="FF0000"/>
                </a:solidFill>
              </a:rPr>
              <a:t>have any predictions?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858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4 at 11.40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920" r="-849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836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42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869" r="-1158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18479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4 at 11.43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382" b="-783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3558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4" name="Content Placeholder 3" descr="Screen Shot 2019-06-24 at 11.44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61" r="-38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5442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Putting it all together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4 at 11.45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836" b="-488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3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0 at 4.59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64" b="-61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41881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4 at 11.46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239" b="-1012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8470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1)</a:t>
            </a:r>
            <a:endParaRPr lang="en-US" dirty="0"/>
          </a:p>
        </p:txBody>
      </p:sp>
      <p:pic>
        <p:nvPicPr>
          <p:cNvPr id="4" name="Content Placeholder 3" descr="Screen Shot 2019-06-24 at 11.46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252" r="-42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9541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Solution(</a:t>
            </a:r>
            <a:r>
              <a:rPr lang="en-US" dirty="0" err="1" smtClean="0"/>
              <a:t>pt</a:t>
            </a:r>
            <a:r>
              <a:rPr lang="en-US" dirty="0" smtClean="0"/>
              <a:t> 2)</a:t>
            </a:r>
            <a:endParaRPr lang="en-US" dirty="0"/>
          </a:p>
        </p:txBody>
      </p:sp>
      <p:pic>
        <p:nvPicPr>
          <p:cNvPr id="4" name="Content Placeholder 3" descr="Screen Shot 2019-06-24 at 11.47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429" r="-154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42734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24 at 11.48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6455" b="-116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4674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49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72" r="-428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04004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if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didn’t know the function; but, I knew equations that described different parts of it?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077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4 at 11.53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693" b="-616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3785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5546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388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4 at 11.54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9" r="-45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6493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6-20 at 4.59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922" b="-132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74636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Algebra of Functions!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234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02.21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98" r="-80798" b="12458"/>
          <a:stretch/>
        </p:blipFill>
        <p:spPr>
          <a:xfrm>
            <a:off x="-331107" y="1600201"/>
            <a:ext cx="9806430" cy="4721276"/>
          </a:xfrm>
        </p:spPr>
      </p:pic>
    </p:spTree>
    <p:extLst>
      <p:ext uri="{BB962C8B-B14F-4D97-AF65-F5344CB8AC3E}">
        <p14:creationId xmlns:p14="http://schemas.microsoft.com/office/powerpoint/2010/main" val="6296733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0000"/>
                </a:solidFill>
              </a:rPr>
              <a:t>Important</a:t>
            </a:r>
            <a:r>
              <a:rPr lang="en-US" dirty="0" smtClean="0"/>
              <a:t> Rules and Notation!</a:t>
            </a:r>
            <a:endParaRPr lang="en-US" dirty="0"/>
          </a:p>
        </p:txBody>
      </p:sp>
      <p:pic>
        <p:nvPicPr>
          <p:cNvPr id="4" name="Content Placeholder 3" descr="Screen Shot 2019-06-25 at 12.08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29" b="-141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14119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1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242" b="-682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785515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09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559" b="-625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42073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835" b="-24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31244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09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68" r="-64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13410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09.5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00" b="-117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8102853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0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30" r="-20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00349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 remember last week when I said “this is calculus</a:t>
            </a:r>
            <a:r>
              <a:rPr lang="mr-IN" dirty="0" smtClean="0"/>
              <a:t>…</a:t>
            </a:r>
            <a:r>
              <a:rPr lang="en-US" dirty="0" smtClean="0"/>
              <a:t>?” Well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25 at 12.1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" b="-25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5356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4.59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85" r="-163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692522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11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90" b="-5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841961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1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4" r="-24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23783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5 at 12.11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67" b="-5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461598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1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99" r="-13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071882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11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886" b="-1068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482961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6" name="Content Placeholder 5" descr="Screen Shot 2019-06-25 at 12.12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71" r="-171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70589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2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12" r="-69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882872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2.5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93" b="-52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756613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3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92" r="-81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753720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3" name="Content Placeholder 2" descr="Screen Shot 2019-06-25 at 12.13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50" b="-59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7566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6-20 at 4.59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672" b="-346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9059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3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830" b="-1308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756613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3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455" r="-314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753720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4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988" b="-1149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756613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4.2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287" b="-502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75372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3" name="Content Placeholder 2" descr="Screen Shot 2019-06-25 at 12.14.5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44" b="-1744"/>
          <a:stretch>
            <a:fillRect/>
          </a:stretch>
        </p:blipFill>
        <p:spPr/>
      </p:pic>
      <p:pic>
        <p:nvPicPr>
          <p:cNvPr id="4" name="Picture 3" descr="Screen Shot 2019-06-25 at 12.15.0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276" y="2801259"/>
            <a:ext cx="4101816" cy="405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6613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5 at 12.15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541" r="-225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8753720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5 at 12.04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55" r="-301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0062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Parallel Lines!</a:t>
            </a:r>
            <a:endParaRPr lang="en-US" dirty="0"/>
          </a:p>
        </p:txBody>
      </p:sp>
      <p:pic>
        <p:nvPicPr>
          <p:cNvPr id="4" name="Content Placeholder 3" descr="Screen Shot 2019-06-20 at 5.00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54" r="-383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8612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368</Words>
  <Application>Microsoft Macintosh PowerPoint</Application>
  <PresentationFormat>On-screen Show (4:3)</PresentationFormat>
  <Paragraphs>96</Paragraphs>
  <Slides>86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7" baseType="lpstr">
      <vt:lpstr>Office Theme</vt:lpstr>
      <vt:lpstr>Chapter 2.5</vt:lpstr>
      <vt:lpstr>PowerPoint Presentation</vt:lpstr>
      <vt:lpstr>Derivation of the Point-Slope Form</vt:lpstr>
      <vt:lpstr>PowerPoint Presentation</vt:lpstr>
      <vt:lpstr>Example</vt:lpstr>
      <vt:lpstr>Try on your Own</vt:lpstr>
      <vt:lpstr>Solution</vt:lpstr>
      <vt:lpstr>Pro Tip</vt:lpstr>
      <vt:lpstr>Parallel Lines!</vt:lpstr>
      <vt:lpstr>Perpendicular Lines</vt:lpstr>
      <vt:lpstr>PowerPoint Presentation</vt:lpstr>
      <vt:lpstr>Try as a Class</vt:lpstr>
      <vt:lpstr>Solution</vt:lpstr>
      <vt:lpstr>Example</vt:lpstr>
      <vt:lpstr>PowerPoint Presentation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Chapter 2.6</vt:lpstr>
      <vt:lpstr>Quickly sketch a graph of each of the following:</vt:lpstr>
      <vt:lpstr>Observations:</vt:lpstr>
      <vt:lpstr>Graphs of “Pumpkin Spice Latte” Functions (aka: Basic Functions)</vt:lpstr>
      <vt:lpstr>PowerPoint Presentation</vt:lpstr>
      <vt:lpstr>Describe the Graphs using JUST this Table</vt:lpstr>
      <vt:lpstr>Is this what you described?</vt:lpstr>
      <vt:lpstr>PowerPoint Presentation</vt:lpstr>
      <vt:lpstr>Try on your Own-  I’ll be calling on a Volunteer</vt:lpstr>
      <vt:lpstr>Solution</vt:lpstr>
      <vt:lpstr>But what about this case?</vt:lpstr>
      <vt:lpstr>Well…</vt:lpstr>
      <vt:lpstr>PowerPoint Presentation</vt:lpstr>
      <vt:lpstr>Try as a Class</vt:lpstr>
      <vt:lpstr>Solution</vt:lpstr>
      <vt:lpstr>Now, what happens if we multiply a function by a constant?</vt:lpstr>
      <vt:lpstr>Graphing them…</vt:lpstr>
      <vt:lpstr>PowerPoint Presentation</vt:lpstr>
      <vt:lpstr>PowerPoint Presentation</vt:lpstr>
      <vt:lpstr>Try on your own:</vt:lpstr>
      <vt:lpstr>Solution</vt:lpstr>
      <vt:lpstr>But…</vt:lpstr>
      <vt:lpstr>Example</vt:lpstr>
      <vt:lpstr>Solution</vt:lpstr>
      <vt:lpstr>PowerPoint Presentation</vt:lpstr>
      <vt:lpstr>Summary</vt:lpstr>
      <vt:lpstr>Putting it all together…</vt:lpstr>
      <vt:lpstr>Try as a Class</vt:lpstr>
      <vt:lpstr>Solution(pt 1)</vt:lpstr>
      <vt:lpstr>Solution(pt 2)</vt:lpstr>
      <vt:lpstr>Try on you own</vt:lpstr>
      <vt:lpstr>Solution</vt:lpstr>
      <vt:lpstr>What if…</vt:lpstr>
      <vt:lpstr>Try as a Class</vt:lpstr>
      <vt:lpstr>PowerPoint Presentation</vt:lpstr>
      <vt:lpstr>PowerPoint Presentation</vt:lpstr>
      <vt:lpstr>Solution</vt:lpstr>
      <vt:lpstr>Chapter 2.8</vt:lpstr>
      <vt:lpstr>PowerPoint Presentation</vt:lpstr>
      <vt:lpstr>Important Rules and Notation!</vt:lpstr>
      <vt:lpstr>Try as a Class</vt:lpstr>
      <vt:lpstr>Solution</vt:lpstr>
      <vt:lpstr>Try as a Class</vt:lpstr>
      <vt:lpstr>Solution</vt:lpstr>
      <vt:lpstr>Try as a Class</vt:lpstr>
      <vt:lpstr>Solution</vt:lpstr>
      <vt:lpstr>So remember last week when I said “this is calculus…?” Well…</vt:lpstr>
      <vt:lpstr>Try as a Class</vt:lpstr>
      <vt:lpstr>Solution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Example</vt:lpstr>
      <vt:lpstr>Try as a Class</vt:lpstr>
      <vt:lpstr>Solution</vt:lpstr>
      <vt:lpstr>Try as a Class</vt:lpstr>
      <vt:lpstr>Solution</vt:lpstr>
      <vt:lpstr>Try as a Class</vt:lpstr>
      <vt:lpstr>Solution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2.5</dc:title>
  <dc:creator>Mathew Tucker</dc:creator>
  <cp:lastModifiedBy>Mathew Tucker</cp:lastModifiedBy>
  <cp:revision>11</cp:revision>
  <dcterms:created xsi:type="dcterms:W3CDTF">2019-06-25T04:01:10Z</dcterms:created>
  <dcterms:modified xsi:type="dcterms:W3CDTF">2019-10-03T15:46:10Z</dcterms:modified>
</cp:coreProperties>
</file>