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46" r:id="rId2"/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257" r:id="rId29"/>
    <p:sldId id="258" r:id="rId30"/>
    <p:sldId id="259" r:id="rId31"/>
    <p:sldId id="260" r:id="rId32"/>
    <p:sldId id="261" r:id="rId33"/>
    <p:sldId id="262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271" r:id="rId43"/>
    <p:sldId id="272" r:id="rId44"/>
    <p:sldId id="273" r:id="rId45"/>
    <p:sldId id="274" r:id="rId46"/>
    <p:sldId id="275" r:id="rId47"/>
    <p:sldId id="276" r:id="rId48"/>
    <p:sldId id="277" r:id="rId49"/>
    <p:sldId id="278" r:id="rId50"/>
    <p:sldId id="279" r:id="rId51"/>
    <p:sldId id="280" r:id="rId52"/>
    <p:sldId id="281" r:id="rId53"/>
    <p:sldId id="282" r:id="rId54"/>
    <p:sldId id="283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printerSettings" Target="printerSettings/printerSettings1.bin"/><Relationship Id="rId92" Type="http://schemas.openxmlformats.org/officeDocument/2006/relationships/presProps" Target="presProps.xml"/><Relationship Id="rId93" Type="http://schemas.openxmlformats.org/officeDocument/2006/relationships/viewProps" Target="viewProps.xml"/><Relationship Id="rId94" Type="http://schemas.openxmlformats.org/officeDocument/2006/relationships/theme" Target="theme/theme1.xml"/><Relationship Id="rId95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072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25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6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43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60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79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97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73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9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17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15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D481E-5411-7945-BAF3-6C21C838AB8D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06E67-DD7C-714A-A069-8CECF3E9DC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Inverse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947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11 at 5.41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87" b="-75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6645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11 at 5.42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36" r="-36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3299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Why do we care?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Well</a:t>
            </a:r>
            <a:r>
              <a:rPr lang="mr-IN" dirty="0" smtClean="0"/>
              <a:t>…</a:t>
            </a:r>
            <a:r>
              <a:rPr lang="en-US" dirty="0" smtClean="0"/>
              <a:t> we care because ALL one-one functions have an inverse FUNCTION!</a:t>
            </a:r>
          </a:p>
          <a:p>
            <a:endParaRPr lang="en-US" dirty="0"/>
          </a:p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what’s an inverse function?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316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en-US" dirty="0" smtClean="0"/>
              <a:t>it’s not this.</a:t>
            </a:r>
            <a:endParaRPr lang="en-US" dirty="0"/>
          </a:p>
        </p:txBody>
      </p:sp>
      <p:pic>
        <p:nvPicPr>
          <p:cNvPr id="4" name="Content Placeholder 3" descr="Screen Shot 2019-07-11 at 5.45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23" r="-40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7686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0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16" b="-412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8546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So like</a:t>
            </a:r>
            <a:r>
              <a:rPr lang="mr-IN" dirty="0" smtClean="0"/>
              <a:t>…</a:t>
            </a:r>
            <a:r>
              <a:rPr lang="en-US" dirty="0" smtClean="0"/>
              <a:t> an inverse function undoes a function?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2286000" lvl="5" indent="0">
              <a:buNone/>
            </a:pPr>
            <a:endParaRPr lang="en-US" sz="4400" dirty="0" smtClean="0"/>
          </a:p>
          <a:p>
            <a:pPr marL="2286000" lvl="5" indent="0">
              <a:buNone/>
            </a:pPr>
            <a:endParaRPr lang="en-US" sz="4400" dirty="0"/>
          </a:p>
          <a:p>
            <a:pPr marL="2286000" lvl="5" indent="0">
              <a:buNone/>
            </a:pPr>
            <a:r>
              <a:rPr lang="en-US" sz="4400" dirty="0" smtClean="0"/>
              <a:t>		YES!!!!!!!!!!!!!!!!!!!!!!!!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90095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1 at 5.5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81" r="-320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3962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3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8" b="-18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5509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4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561" b="-2735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0176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4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0" b="-25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63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Onto(</a:t>
            </a:r>
            <a:r>
              <a:rPr lang="en-US" dirty="0" err="1" smtClean="0"/>
              <a:t>surjective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 function is </a:t>
            </a:r>
            <a:r>
              <a:rPr lang="en-US" dirty="0" err="1" smtClean="0"/>
              <a:t>surjective</a:t>
            </a:r>
            <a:r>
              <a:rPr lang="en-US" dirty="0" smtClean="0"/>
              <a:t> if for every possible y value there is an x value such that f(x)=y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One-to-one(injective)</a:t>
            </a:r>
          </a:p>
          <a:p>
            <a:pPr lvl="1"/>
            <a:r>
              <a:rPr lang="en-US" dirty="0" smtClean="0"/>
              <a:t>A function is injective if f(a)=f(b) only when a=b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Both(</a:t>
            </a:r>
            <a:r>
              <a:rPr lang="en-US" dirty="0" err="1" smtClean="0"/>
              <a:t>bijective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6764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help you visualize it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7-11 at 5.5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96" r="-2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8176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7238" b="-257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44007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57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84" r="-12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6121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here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7-11 at 5.5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5811" b="-265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7944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01" r="-230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8107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2" r="-205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17682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11 at 6.0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2644" b="-272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2202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6.00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" b="-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7311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Algebra of Functions!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027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2.21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98" r="-80798" b="12458"/>
          <a:stretch/>
        </p:blipFill>
        <p:spPr>
          <a:xfrm>
            <a:off x="-331107" y="1600201"/>
            <a:ext cx="9806430" cy="4721276"/>
          </a:xfrm>
        </p:spPr>
      </p:pic>
    </p:spTree>
    <p:extLst>
      <p:ext uri="{BB962C8B-B14F-4D97-AF65-F5344CB8AC3E}">
        <p14:creationId xmlns:p14="http://schemas.microsoft.com/office/powerpoint/2010/main" val="2418515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490" b="-98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83532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Important</a:t>
            </a:r>
            <a:r>
              <a:rPr lang="en-US" dirty="0" smtClean="0"/>
              <a:t> Rules and Notation!</a:t>
            </a:r>
            <a:endParaRPr lang="en-US" dirty="0"/>
          </a:p>
        </p:txBody>
      </p:sp>
      <p:pic>
        <p:nvPicPr>
          <p:cNvPr id="4" name="Content Placeholder 3" descr="Screen Shot 2019-06-25 at 12.08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29" b="-14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0997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1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242" b="-682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5812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559" b="-625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55946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35" b="-24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020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8" r="-64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0275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00" b="-117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990070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0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30" r="-20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70016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remember last week when I said “this is calculus</a:t>
            </a:r>
            <a:r>
              <a:rPr lang="mr-IN" dirty="0" smtClean="0"/>
              <a:t>…</a:t>
            </a:r>
            <a:r>
              <a:rPr lang="en-US" dirty="0" smtClean="0"/>
              <a:t>?” Well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5 at 12.1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" b="-2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79644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0" b="-5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3886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4" r="-24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7709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517" b="-1795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40667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67" b="-5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96464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99" r="-13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64059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11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86" b="-1068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46955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6" name="Content Placeholder 5" descr="Screen Shot 2019-06-25 at 12.12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71" r="-171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57346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2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2" r="-69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26899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2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93" b="-52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73479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92" r="-81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72940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3" name="Content Placeholder 2" descr="Screen Shot 2019-06-25 at 12.13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50" b="-59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31302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3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830" b="-1308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4300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55" r="-31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9369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35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511" b="-36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2619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988" b="-1149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10701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4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87" b="-50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76321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4" b="-1744"/>
          <a:stretch>
            <a:fillRect/>
          </a:stretch>
        </p:blipFill>
        <p:spPr/>
      </p:pic>
      <p:pic>
        <p:nvPicPr>
          <p:cNvPr id="4" name="Picture 3" descr="Screen Shot 2019-06-25 at 12.15.0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276" y="2801259"/>
            <a:ext cx="4101816" cy="405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926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5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41" r="-22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90672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4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55" r="-30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9979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Graph Transformations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564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Quickly sketch a graph of each of the following: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y = x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y = 2x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y = 2x + 1 </a:t>
            </a:r>
          </a:p>
          <a:p>
            <a:endParaRPr lang="en-US" dirty="0"/>
          </a:p>
          <a:p>
            <a:r>
              <a:rPr lang="en-US" dirty="0" smtClean="0"/>
              <a:t>y = 2(x </a:t>
            </a:r>
            <a:r>
              <a:rPr lang="mr-IN" dirty="0" smtClean="0"/>
              <a:t>–</a:t>
            </a:r>
            <a:r>
              <a:rPr lang="en-US" dirty="0" smtClean="0"/>
              <a:t> 2) </a:t>
            </a:r>
          </a:p>
          <a:p>
            <a:endParaRPr lang="en-US" dirty="0"/>
          </a:p>
          <a:p>
            <a:r>
              <a:rPr lang="en-US" dirty="0" smtClean="0"/>
              <a:t>y = 2(x </a:t>
            </a:r>
            <a:r>
              <a:rPr lang="mr-IN" dirty="0" smtClean="0"/>
              <a:t>–</a:t>
            </a:r>
            <a:r>
              <a:rPr lang="en-US" dirty="0" smtClean="0"/>
              <a:t> 2) + 1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260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happened?</a:t>
            </a:r>
          </a:p>
          <a:p>
            <a:endParaRPr lang="en-US" dirty="0"/>
          </a:p>
          <a:p>
            <a:r>
              <a:rPr lang="en-US" dirty="0" smtClean="0"/>
              <a:t>Did you notice any thing about how the graph changed?</a:t>
            </a:r>
          </a:p>
          <a:p>
            <a:endParaRPr lang="en-US" dirty="0"/>
          </a:p>
          <a:p>
            <a:r>
              <a:rPr lang="en-US" dirty="0" smtClean="0"/>
              <a:t>If so, do you think you can describe it using our typical “function notation?”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457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Graphs of “Pumpkin Spice Latte” Functions (aka: Basic Functions)</a:t>
            </a:r>
            <a:endParaRPr lang="en-US" dirty="0"/>
          </a:p>
        </p:txBody>
      </p:sp>
      <p:pic>
        <p:nvPicPr>
          <p:cNvPr id="4" name="Content Placeholder 3" descr="Screen Shot 2019-06-24 at 11.19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5" r="-16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3304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19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91" r="-161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22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3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1" b="-2201"/>
          <a:stretch>
            <a:fillRect/>
          </a:stretch>
        </p:blipFill>
        <p:spPr>
          <a:xfrm>
            <a:off x="-75996" y="2161903"/>
            <a:ext cx="6272076" cy="3449400"/>
          </a:xfrm>
        </p:spPr>
      </p:pic>
      <p:pic>
        <p:nvPicPr>
          <p:cNvPr id="5" name="Picture 4" descr="Screen Shot 2019-07-11 at 5.35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80" y="1525096"/>
            <a:ext cx="3065185" cy="45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00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Describe the Graphs using JUST this Table</a:t>
            </a:r>
            <a:endParaRPr lang="en-US" dirty="0"/>
          </a:p>
        </p:txBody>
      </p:sp>
      <p:pic>
        <p:nvPicPr>
          <p:cNvPr id="4" name="Content Placeholder 3" descr="Screen Shot 2019-06-24 at 11.2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28" r="-43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050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this what you described?</a:t>
            </a:r>
            <a:endParaRPr lang="en-US" dirty="0"/>
          </a:p>
        </p:txBody>
      </p:sp>
      <p:pic>
        <p:nvPicPr>
          <p:cNvPr id="4" name="Content Placeholder 3" descr="Screen Shot 2019-06-24 at 11.24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863" r="-31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8385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25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703" b="-807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1981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on your Own- </a:t>
            </a:r>
            <a:br>
              <a:rPr lang="en-US" dirty="0" smtClean="0"/>
            </a:br>
            <a:r>
              <a:rPr lang="en-US" dirty="0" smtClean="0"/>
              <a:t>I’ll be calling on a Volunteer</a:t>
            </a:r>
            <a:endParaRPr lang="en-US" dirty="0"/>
          </a:p>
        </p:txBody>
      </p:sp>
      <p:pic>
        <p:nvPicPr>
          <p:cNvPr id="4" name="Content Placeholder 3" descr="Screen Shot 2019-06-24 at 11.26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20" b="-14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9602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26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45" r="-161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869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this case?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84669"/>
            <a:ext cx="8229600" cy="757025"/>
          </a:xfrm>
        </p:spPr>
      </p:pic>
    </p:spTree>
    <p:extLst>
      <p:ext uri="{BB962C8B-B14F-4D97-AF65-F5344CB8AC3E}">
        <p14:creationId xmlns:p14="http://schemas.microsoft.com/office/powerpoint/2010/main" val="2290602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29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13" r="-53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1084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1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570" b="-745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8716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3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400" b="-10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29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32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0" b="-1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5312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Examples(pt1)</a:t>
            </a:r>
            <a:endParaRPr lang="en-US" dirty="0"/>
          </a:p>
        </p:txBody>
      </p:sp>
      <p:pic>
        <p:nvPicPr>
          <p:cNvPr id="4" name="Content Placeholder 3" descr="Screen Shot 2019-07-11 at 5.3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43" r="-215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1678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Now, what happens if we multiply a function by a constant?</a:t>
            </a:r>
            <a:endParaRPr lang="en-US" dirty="0"/>
          </a:p>
        </p:txBody>
      </p:sp>
      <p:pic>
        <p:nvPicPr>
          <p:cNvPr id="4" name="Content Placeholder 3" descr="Screen Shot 2019-06-24 at 11.3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39" r="-23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7637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 them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35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46" r="-319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4158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400" b="-5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0726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8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313" b="-493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8484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own:</a:t>
            </a:r>
            <a:endParaRPr lang="en-US" dirty="0"/>
          </a:p>
        </p:txBody>
      </p:sp>
      <p:pic>
        <p:nvPicPr>
          <p:cNvPr id="4" name="Content Placeholder 3" descr="Screen Shot 2019-06-24 at 11.38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83" r="-17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4013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38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81" r="-31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619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if our constants are negative?</a:t>
            </a:r>
          </a:p>
          <a:p>
            <a:pPr lvl="1"/>
            <a:r>
              <a:rPr lang="en-US" dirty="0" smtClean="0"/>
              <a:t>Like, what if we had, -f(x), or f(-x)?</a:t>
            </a:r>
          </a:p>
          <a:p>
            <a:pPr lvl="1"/>
            <a:r>
              <a:rPr lang="en-US" dirty="0" smtClean="0"/>
              <a:t> What happens to the graph then?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r>
              <a:rPr lang="en-US" smtClean="0">
                <a:solidFill>
                  <a:srgbClr val="FF0000"/>
                </a:solidFill>
              </a:rPr>
              <a:t>Anyone </a:t>
            </a:r>
            <a:r>
              <a:rPr lang="en-US" dirty="0" smtClean="0">
                <a:solidFill>
                  <a:srgbClr val="FF0000"/>
                </a:solidFill>
              </a:rPr>
              <a:t>have any predictions?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739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4 at 11.40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920" r="-849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4240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42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869" r="-1158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9039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43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382" b="-783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1192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Examples(pt2)</a:t>
            </a:r>
            <a:endParaRPr lang="en-US" dirty="0"/>
          </a:p>
        </p:txBody>
      </p:sp>
      <p:pic>
        <p:nvPicPr>
          <p:cNvPr id="4" name="Content Placeholder 3" descr="Screen Shot 2019-07-11 at 5.3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45" b="-22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82877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4" name="Content Placeholder 3" descr="Screen Shot 2019-06-24 at 11.44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61" r="-38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430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it all together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45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36" b="-48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1772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46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239" b="-1012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0616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1)</a:t>
            </a:r>
            <a:endParaRPr lang="en-US" dirty="0"/>
          </a:p>
        </p:txBody>
      </p:sp>
      <p:pic>
        <p:nvPicPr>
          <p:cNvPr id="4" name="Content Placeholder 3" descr="Screen Shot 2019-06-24 at 11.46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52" r="-42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514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2)</a:t>
            </a:r>
            <a:endParaRPr lang="en-US" dirty="0"/>
          </a:p>
        </p:txBody>
      </p:sp>
      <p:pic>
        <p:nvPicPr>
          <p:cNvPr id="4" name="Content Placeholder 3" descr="Screen Shot 2019-06-24 at 11.47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29" r="-154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377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24 at 11.48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455" b="-116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8875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49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72" r="-428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1894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didn’t know the function; but, I knew equations that described different parts of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166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53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693" b="-616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1934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54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9" r="-4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094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41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666" b="-1096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0623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511</Words>
  <Application>Microsoft Macintosh PowerPoint</Application>
  <PresentationFormat>On-screen Show (4:3)</PresentationFormat>
  <Paragraphs>124</Paragraphs>
  <Slides>89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0" baseType="lpstr">
      <vt:lpstr>Office Theme</vt:lpstr>
      <vt:lpstr>Chapter 4.1</vt:lpstr>
      <vt:lpstr>Definitions</vt:lpstr>
      <vt:lpstr>PowerPoint Presentation</vt:lpstr>
      <vt:lpstr>PowerPoint Presentation</vt:lpstr>
      <vt:lpstr>Try as a Class</vt:lpstr>
      <vt:lpstr>Solution</vt:lpstr>
      <vt:lpstr>Examples(pt1)</vt:lpstr>
      <vt:lpstr>Examples(pt2)</vt:lpstr>
      <vt:lpstr>Try as a Class</vt:lpstr>
      <vt:lpstr>Solution(pt1)</vt:lpstr>
      <vt:lpstr>Solution(pt2)</vt:lpstr>
      <vt:lpstr>PowerPoint Presentation</vt:lpstr>
      <vt:lpstr>…it’s not this.</vt:lpstr>
      <vt:lpstr>PowerPoint Presentation</vt:lpstr>
      <vt:lpstr>PowerPoint Presentation</vt:lpstr>
      <vt:lpstr>Example</vt:lpstr>
      <vt:lpstr>PowerPoint Presentation</vt:lpstr>
      <vt:lpstr>Try as a Class</vt:lpstr>
      <vt:lpstr>PowerPoint Presentation</vt:lpstr>
      <vt:lpstr>To help you visualize it…</vt:lpstr>
      <vt:lpstr>Try as a Class</vt:lpstr>
      <vt:lpstr>Solution</vt:lpstr>
      <vt:lpstr>But what about here…?</vt:lpstr>
      <vt:lpstr>PowerPoint Presentation</vt:lpstr>
      <vt:lpstr>PowerPoint Presentation</vt:lpstr>
      <vt:lpstr>Try on your own</vt:lpstr>
      <vt:lpstr>Solution</vt:lpstr>
      <vt:lpstr>Chapter 2.8</vt:lpstr>
      <vt:lpstr>PowerPoint Presentation</vt:lpstr>
      <vt:lpstr>Important Rules and Notation!</vt:lpstr>
      <vt:lpstr>Try as a Class</vt:lpstr>
      <vt:lpstr>Solution</vt:lpstr>
      <vt:lpstr>Try as a Class</vt:lpstr>
      <vt:lpstr>Solution</vt:lpstr>
      <vt:lpstr>Try as a Class</vt:lpstr>
      <vt:lpstr>Solution</vt:lpstr>
      <vt:lpstr>So remember last week when I said “this is calculus…?” Well…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Try as a Class</vt:lpstr>
      <vt:lpstr>Solution</vt:lpstr>
      <vt:lpstr>PowerPoint Presentation</vt:lpstr>
      <vt:lpstr>Chapter 2.6</vt:lpstr>
      <vt:lpstr>Quickly sketch a graph of each of the following:</vt:lpstr>
      <vt:lpstr>Observations:</vt:lpstr>
      <vt:lpstr>Graphs of “Pumpkin Spice Latte” Functions (aka: Basic Functions)</vt:lpstr>
      <vt:lpstr>PowerPoint Presentation</vt:lpstr>
      <vt:lpstr>Describe the Graphs using JUST this Table</vt:lpstr>
      <vt:lpstr>Is this what you described?</vt:lpstr>
      <vt:lpstr>PowerPoint Presentation</vt:lpstr>
      <vt:lpstr>Try on your Own-  I’ll be calling on a Volunteer</vt:lpstr>
      <vt:lpstr>Solution</vt:lpstr>
      <vt:lpstr>But what about this case?</vt:lpstr>
      <vt:lpstr>Well…</vt:lpstr>
      <vt:lpstr>PowerPoint Presentation</vt:lpstr>
      <vt:lpstr>Try as a Class</vt:lpstr>
      <vt:lpstr>Solution</vt:lpstr>
      <vt:lpstr>Now, what happens if we multiply a function by a constant?</vt:lpstr>
      <vt:lpstr>Graphing them…</vt:lpstr>
      <vt:lpstr>PowerPoint Presentation</vt:lpstr>
      <vt:lpstr>PowerPoint Presentation</vt:lpstr>
      <vt:lpstr>Try on your own:</vt:lpstr>
      <vt:lpstr>Solution</vt:lpstr>
      <vt:lpstr>But…</vt:lpstr>
      <vt:lpstr>Example</vt:lpstr>
      <vt:lpstr>Solution</vt:lpstr>
      <vt:lpstr>PowerPoint Presentation</vt:lpstr>
      <vt:lpstr>Summary</vt:lpstr>
      <vt:lpstr>Putting it all together…</vt:lpstr>
      <vt:lpstr>Try as a Class</vt:lpstr>
      <vt:lpstr>Solution(pt 1)</vt:lpstr>
      <vt:lpstr>Solution(pt 2)</vt:lpstr>
      <vt:lpstr>Try on you own</vt:lpstr>
      <vt:lpstr>Solution</vt:lpstr>
      <vt:lpstr>What if…</vt:lpstr>
      <vt:lpstr>Try as a Class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4.1</dc:title>
  <dc:creator>Mathew Tucker</dc:creator>
  <cp:lastModifiedBy>Mathew Tucker</cp:lastModifiedBy>
  <cp:revision>2</cp:revision>
  <dcterms:created xsi:type="dcterms:W3CDTF">2020-01-27T08:19:15Z</dcterms:created>
  <dcterms:modified xsi:type="dcterms:W3CDTF">2020-01-27T08:32:11Z</dcterms:modified>
</cp:coreProperties>
</file>