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  <p:sldId id="256" r:id="rId3"/>
    <p:sldId id="258" r:id="rId4"/>
    <p:sldId id="257" r:id="rId5"/>
    <p:sldId id="259" r:id="rId6"/>
    <p:sldId id="260" r:id="rId7"/>
    <p:sldId id="270" r:id="rId8"/>
    <p:sldId id="261" r:id="rId9"/>
    <p:sldId id="262" r:id="rId10"/>
    <p:sldId id="263" r:id="rId11"/>
    <p:sldId id="276" r:id="rId12"/>
    <p:sldId id="264" r:id="rId13"/>
    <p:sldId id="265" r:id="rId14"/>
    <p:sldId id="271" r:id="rId15"/>
    <p:sldId id="272" r:id="rId16"/>
    <p:sldId id="273" r:id="rId17"/>
    <p:sldId id="274" r:id="rId18"/>
    <p:sldId id="267" r:id="rId19"/>
    <p:sldId id="268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0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486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7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2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5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5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58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8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14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500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9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1FB4A-B8B3-4042-AE79-B33D7627C450}" type="datetimeFigureOut">
              <a:rPr lang="en-US" smtClean="0"/>
              <a:t>8/21/18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BE9FB-B635-5E47-8B77-17D72835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7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 sheet of paper, please write your name and what you think your weakest area in math 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631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2=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4=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2=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2=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576710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=9</a:t>
            </a:r>
            <a:endParaRPr lang="en-US" dirty="0" smtClean="0"/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4</a:t>
            </a:r>
            <a:r>
              <a:rPr lang="en-US" dirty="0" smtClean="0"/>
              <a:t>=16</a:t>
            </a:r>
            <a:endParaRPr lang="en-US" dirty="0" smtClean="0"/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2</a:t>
            </a:r>
            <a:r>
              <a:rPr lang="en-US" dirty="0" smtClean="0"/>
              <a:t>=16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3</a:t>
            </a:r>
            <a:r>
              <a:rPr lang="en-US" dirty="0" smtClean="0"/>
              <a:t>=8</a:t>
            </a:r>
          </a:p>
          <a:p>
            <a:pPr marL="457200" lvl="1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Question: 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Why is </a:t>
            </a:r>
            <a:r>
              <a:rPr lang="en-US" dirty="0"/>
              <a:t>2</a:t>
            </a:r>
            <a:r>
              <a:rPr lang="en-US" baseline="30000" dirty="0"/>
              <a:t>4</a:t>
            </a:r>
            <a:r>
              <a:rPr lang="en-US" dirty="0" smtClean="0"/>
              <a:t>=4</a:t>
            </a:r>
            <a:r>
              <a:rPr lang="en-US" baseline="30000" dirty="0" smtClean="0"/>
              <a:t>2 </a:t>
            </a:r>
            <a:r>
              <a:rPr lang="en-US" dirty="0" smtClean="0"/>
              <a:t>but 2</a:t>
            </a:r>
            <a:r>
              <a:rPr lang="en-US" baseline="30000" dirty="0" smtClean="0"/>
              <a:t>3</a:t>
            </a:r>
            <a:r>
              <a:rPr lang="en-US" dirty="0" smtClean="0"/>
              <a:t>≠3</a:t>
            </a:r>
            <a:r>
              <a:rPr lang="en-US" baseline="30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70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=3*3=9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/>
              <a:t>5</a:t>
            </a:r>
            <a:r>
              <a:rPr lang="en-US" dirty="0" smtClean="0"/>
              <a:t>=2*2*2*2*2=32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2</a:t>
            </a:r>
            <a:r>
              <a:rPr lang="en-US" dirty="0" smtClean="0"/>
              <a:t>=5*5=25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3</a:t>
            </a:r>
            <a:r>
              <a:rPr lang="en-US" dirty="0" smtClean="0"/>
              <a:t>=9*9*9=729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77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-b</a:t>
            </a:r>
            <a:r>
              <a:rPr lang="en-US" dirty="0"/>
              <a:t>=1/(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err="1" smtClean="0"/>
              <a:t>a</a:t>
            </a:r>
            <a:r>
              <a:rPr lang="en-US" baseline="30000" dirty="0" err="1" smtClean="0"/>
              <a:t>c</a:t>
            </a:r>
            <a:r>
              <a:rPr lang="en-US" dirty="0" smtClean="0"/>
              <a:t>=</a:t>
            </a:r>
            <a:r>
              <a:rPr lang="en-US" dirty="0" err="1" smtClean="0"/>
              <a:t>a</a:t>
            </a:r>
            <a:r>
              <a:rPr lang="en-US" baseline="30000" dirty="0" err="1" smtClean="0"/>
              <a:t>b+c</a:t>
            </a:r>
            <a:endParaRPr lang="en-US" baseline="30000" dirty="0" smtClean="0"/>
          </a:p>
          <a:p>
            <a:pPr marL="0" indent="0">
              <a:buNone/>
            </a:pPr>
            <a:endParaRPr lang="en-US" baseline="30000" dirty="0" smtClean="0"/>
          </a:p>
          <a:p>
            <a:pPr marL="0" indent="0">
              <a:buNone/>
            </a:pP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smtClean="0"/>
              <a:t>/a</a:t>
            </a:r>
            <a:r>
              <a:rPr lang="en-US" baseline="30000" dirty="0" smtClean="0"/>
              <a:t>c</a:t>
            </a:r>
            <a:r>
              <a:rPr lang="en-US" dirty="0"/>
              <a:t>=</a:t>
            </a: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baseline="30000" dirty="0" smtClean="0"/>
              <a:t>-c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64679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-1</a:t>
            </a:r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2</a:t>
            </a:r>
            <a:r>
              <a:rPr lang="en-US" dirty="0" smtClean="0"/>
              <a:t>5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4</a:t>
            </a:r>
            <a:r>
              <a:rPr lang="en-US" dirty="0" smtClean="0"/>
              <a:t>/5</a:t>
            </a:r>
            <a:r>
              <a:rPr lang="en-US" baseline="30000" dirty="0" smtClean="0"/>
              <a:t>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614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of </a:t>
            </a:r>
            <a:r>
              <a:rPr lang="en-US" dirty="0" smtClean="0"/>
              <a:t>Exponents(cont.)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a</a:t>
            </a:r>
            <a:r>
              <a:rPr lang="en-US" baseline="30000" dirty="0" err="1"/>
              <a:t>b</a:t>
            </a:r>
            <a:r>
              <a:rPr lang="en-US" dirty="0"/>
              <a:t>)</a:t>
            </a:r>
            <a:r>
              <a:rPr lang="en-US" baseline="30000" dirty="0"/>
              <a:t>c</a:t>
            </a:r>
            <a:r>
              <a:rPr lang="en-US" dirty="0"/>
              <a:t>=</a:t>
            </a:r>
            <a:r>
              <a:rPr lang="en-US" dirty="0" err="1"/>
              <a:t>a</a:t>
            </a:r>
            <a:r>
              <a:rPr lang="en-US" baseline="30000" dirty="0" err="1"/>
              <a:t>bc</a:t>
            </a:r>
            <a:endParaRPr lang="en-US" baseline="30000" dirty="0"/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baseline="30000" dirty="0"/>
              <a:t>1/b</a:t>
            </a:r>
            <a:r>
              <a:rPr lang="en-US" dirty="0"/>
              <a:t>=</a:t>
            </a:r>
            <a:r>
              <a:rPr lang="en-US" baseline="30000" dirty="0" err="1"/>
              <a:t>b</a:t>
            </a:r>
            <a:r>
              <a:rPr lang="en-US" dirty="0" err="1"/>
              <a:t>√a</a:t>
            </a:r>
            <a:r>
              <a:rPr lang="en-US" dirty="0"/>
              <a:t>=c </a:t>
            </a:r>
            <a:br>
              <a:rPr lang="en-US" dirty="0"/>
            </a:br>
            <a:r>
              <a:rPr lang="en-US" dirty="0"/>
              <a:t>(Why is this special? Because a=</a:t>
            </a:r>
            <a:r>
              <a:rPr lang="en-US" dirty="0" err="1"/>
              <a:t>c</a:t>
            </a:r>
            <a:r>
              <a:rPr lang="en-US" baseline="30000" dirty="0" err="1"/>
              <a:t>b</a:t>
            </a:r>
            <a:r>
              <a:rPr lang="en-US" baseline="30000" dirty="0"/>
              <a:t> 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(a/b)</a:t>
            </a:r>
            <a:r>
              <a:rPr lang="en-US" baseline="30000" dirty="0"/>
              <a:t>c</a:t>
            </a:r>
            <a:r>
              <a:rPr lang="en-US" dirty="0"/>
              <a:t>=a</a:t>
            </a:r>
            <a:r>
              <a:rPr lang="en-US" baseline="30000" dirty="0"/>
              <a:t>c</a:t>
            </a:r>
            <a:r>
              <a:rPr lang="en-US" dirty="0"/>
              <a:t>/</a:t>
            </a:r>
            <a:r>
              <a:rPr lang="en-US" dirty="0" err="1"/>
              <a:t>b</a:t>
            </a:r>
            <a:r>
              <a:rPr lang="en-US" baseline="30000" dirty="0" err="1"/>
              <a:t>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829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(2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 smtClean="0"/>
              <a:t>25</a:t>
            </a:r>
            <a:r>
              <a:rPr lang="en-US" baseline="30000" dirty="0" smtClean="0"/>
              <a:t>1/2</a:t>
            </a:r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 smtClean="0"/>
              <a:t>(7/5)</a:t>
            </a:r>
            <a:r>
              <a:rPr lang="en-US" baseline="30000" dirty="0"/>
              <a:t>2</a:t>
            </a:r>
            <a:endParaRPr lang="en-US" dirty="0" smtClean="0"/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265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3</a:t>
            </a:r>
            <a:r>
              <a:rPr lang="en-US" baseline="30000" dirty="0" smtClean="0"/>
              <a:t>2</a:t>
            </a:r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5</a:t>
            </a:r>
            <a:r>
              <a:rPr lang="en-US" dirty="0" smtClean="0"/>
              <a:t>2</a:t>
            </a:r>
            <a:r>
              <a:rPr lang="en-US" baseline="30000" dirty="0" smtClean="0"/>
              <a:t>-3</a:t>
            </a:r>
          </a:p>
          <a:p>
            <a:pPr marL="457200" lvl="1" indent="0">
              <a:buNone/>
            </a:pPr>
            <a:r>
              <a:rPr lang="en-US" dirty="0" smtClean="0"/>
              <a:t>25</a:t>
            </a:r>
            <a:r>
              <a:rPr lang="en-US" baseline="30000" dirty="0" smtClean="0"/>
              <a:t>1/2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3/2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(4/9)</a:t>
            </a:r>
            <a:r>
              <a:rPr lang="en-US" baseline="30000" dirty="0" smtClean="0"/>
              <a:t>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10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Try solving these: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3</a:t>
            </a:r>
            <a:r>
              <a:rPr lang="en-US" baseline="30000" dirty="0" smtClean="0"/>
              <a:t>2</a:t>
            </a:r>
            <a:r>
              <a:rPr lang="en-US" dirty="0" smtClean="0"/>
              <a:t>=3</a:t>
            </a:r>
            <a:r>
              <a:rPr lang="en-US" baseline="30000" dirty="0" smtClean="0"/>
              <a:t>4</a:t>
            </a:r>
            <a:r>
              <a:rPr lang="en-US" dirty="0" smtClean="0"/>
              <a:t>=(</a:t>
            </a:r>
            <a:r>
              <a:rPr lang="en-US" dirty="0"/>
              <a:t>3*3</a:t>
            </a:r>
            <a:r>
              <a:rPr lang="en-US" dirty="0" smtClean="0"/>
              <a:t>) (</a:t>
            </a:r>
            <a:r>
              <a:rPr lang="en-US" dirty="0"/>
              <a:t>3*3)</a:t>
            </a:r>
            <a:r>
              <a:rPr lang="en-US" dirty="0" smtClean="0"/>
              <a:t>=9*9=81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5</a:t>
            </a:r>
            <a:r>
              <a:rPr lang="en-US" dirty="0" smtClean="0"/>
              <a:t>2</a:t>
            </a:r>
            <a:r>
              <a:rPr lang="en-US" baseline="30000" dirty="0" smtClean="0"/>
              <a:t>-3</a:t>
            </a:r>
            <a:r>
              <a:rPr lang="en-US" dirty="0" smtClean="0"/>
              <a:t>=2</a:t>
            </a:r>
            <a:r>
              <a:rPr lang="en-US" baseline="30000" dirty="0" smtClean="0"/>
              <a:t>5-3</a:t>
            </a:r>
            <a:r>
              <a:rPr lang="en-US" dirty="0" smtClean="0"/>
              <a:t>=(2*2*2*2*2)/(</a:t>
            </a:r>
            <a:r>
              <a:rPr lang="en-US" dirty="0"/>
              <a:t>2*2*2</a:t>
            </a:r>
            <a:r>
              <a:rPr lang="en-US" dirty="0" smtClean="0"/>
              <a:t>)=2</a:t>
            </a:r>
            <a:r>
              <a:rPr lang="en-US" baseline="30000" dirty="0" smtClean="0"/>
              <a:t>2</a:t>
            </a:r>
            <a:r>
              <a:rPr lang="en-US" dirty="0" smtClean="0"/>
              <a:t>=4</a:t>
            </a:r>
          </a:p>
          <a:p>
            <a:pPr marL="457200" lvl="1" indent="0">
              <a:buNone/>
            </a:pPr>
            <a:endParaRPr lang="en-US" baseline="30000" dirty="0" smtClean="0"/>
          </a:p>
          <a:p>
            <a:pPr marL="457200" lvl="1" indent="0">
              <a:buNone/>
            </a:pPr>
            <a:r>
              <a:rPr lang="en-US" dirty="0" smtClean="0"/>
              <a:t>25</a:t>
            </a:r>
            <a:r>
              <a:rPr lang="en-US" baseline="30000" dirty="0" smtClean="0"/>
              <a:t>1/2</a:t>
            </a:r>
            <a:r>
              <a:rPr lang="en-US" dirty="0" smtClean="0"/>
              <a:t>=5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3/2</a:t>
            </a:r>
            <a:r>
              <a:rPr lang="en-US" dirty="0" smtClean="0"/>
              <a:t>=√(9*9*9)=</a:t>
            </a:r>
            <a:r>
              <a:rPr lang="en-US" dirty="0"/>
              <a:t>√</a:t>
            </a:r>
            <a:r>
              <a:rPr lang="en-US" dirty="0" smtClean="0"/>
              <a:t>(3*3*3*3*3*3)=3*3*3=27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(4/9)</a:t>
            </a:r>
            <a:r>
              <a:rPr lang="en-US" baseline="30000" dirty="0" smtClean="0"/>
              <a:t>1/2</a:t>
            </a:r>
            <a:r>
              <a:rPr lang="en-US" dirty="0" smtClean="0"/>
              <a:t>=2/3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786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see the table on </a:t>
            </a:r>
            <a:r>
              <a:rPr lang="en-US" dirty="0" err="1" smtClean="0"/>
              <a:t>pg</a:t>
            </a:r>
            <a:r>
              <a:rPr lang="en-US" dirty="0" smtClean="0"/>
              <a:t> 39 in your </a:t>
            </a:r>
            <a:r>
              <a:rPr lang="en-US" dirty="0" err="1" smtClean="0"/>
              <a:t>ebook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2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66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pic>
        <p:nvPicPr>
          <p:cNvPr id="4" name="Content Placeholder 3" descr="Screen Shot 2018-08-20 at 12.29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1" b="31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85601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Number Line</a:t>
            </a:r>
            <a:endParaRPr lang="en-US" dirty="0"/>
          </a:p>
        </p:txBody>
      </p:sp>
      <p:pic>
        <p:nvPicPr>
          <p:cNvPr id="4" name="Content Placeholder 3" descr="Screen Shot 2018-08-19 at 1.08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7264" b="-1272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5237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Organization of Real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Real Numbers</a:t>
            </a:r>
            <a:r>
              <a:rPr lang="en-US" dirty="0" smtClean="0"/>
              <a:t>: {-∞ to ∞}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Rational numbers</a:t>
            </a:r>
            <a:endParaRPr lang="en-US" dirty="0" smtClean="0"/>
          </a:p>
          <a:p>
            <a:pPr lvl="2"/>
            <a:r>
              <a:rPr lang="en-US" dirty="0" err="1" smtClean="0"/>
              <a:t>Def</a:t>
            </a:r>
            <a:r>
              <a:rPr lang="en-US" dirty="0" smtClean="0"/>
              <a:t>: </a:t>
            </a:r>
            <a:r>
              <a:rPr lang="en-US" sz="2600" b="1" i="1" u="sng" dirty="0" smtClean="0"/>
              <a:t>ALL</a:t>
            </a:r>
            <a:r>
              <a:rPr lang="en-US" b="1" dirty="0" smtClean="0"/>
              <a:t> RATIONAL NUMBERS </a:t>
            </a:r>
            <a:r>
              <a:rPr lang="en-US" dirty="0" smtClean="0"/>
              <a:t>CAN BE REPRESENTED AS A FRACTION (p/q, q≠0)</a:t>
            </a:r>
          </a:p>
          <a:p>
            <a:pPr lvl="2"/>
            <a:r>
              <a:rPr lang="en-US" dirty="0" smtClean="0"/>
              <a:t>Ex: 0, 1, -1/3, 2 3/100, -1.2525252525</a:t>
            </a:r>
          </a:p>
          <a:p>
            <a:pPr lvl="2"/>
            <a:r>
              <a:rPr lang="en-US" dirty="0" smtClean="0"/>
              <a:t>Note: Numbers with decimals that either repeat or terminate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Integers</a:t>
            </a:r>
          </a:p>
          <a:p>
            <a:pPr lvl="3"/>
            <a:r>
              <a:rPr lang="en-US" dirty="0" smtClean="0"/>
              <a:t>Ex: 0, -1, 2, -3, 4, -5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Whole Numbers</a:t>
            </a:r>
          </a:p>
          <a:p>
            <a:pPr lvl="4"/>
            <a:r>
              <a:rPr lang="en-US" dirty="0" smtClean="0"/>
              <a:t>Ex: 0, 1, 2, 3, 4, 5</a:t>
            </a:r>
          </a:p>
          <a:p>
            <a:pPr lvl="4"/>
            <a:r>
              <a:rPr lang="en-US" dirty="0" err="1" smtClean="0"/>
              <a:t>Def</a:t>
            </a:r>
            <a:r>
              <a:rPr lang="en-US" dirty="0" smtClean="0"/>
              <a:t>: </a:t>
            </a:r>
            <a:r>
              <a:rPr lang="en-US" b="1" dirty="0" smtClean="0"/>
              <a:t>Every</a:t>
            </a:r>
            <a:r>
              <a:rPr lang="en-US" dirty="0" smtClean="0"/>
              <a:t> </a:t>
            </a:r>
            <a:r>
              <a:rPr lang="en-US" b="1" dirty="0" smtClean="0"/>
              <a:t>positive </a:t>
            </a:r>
            <a:r>
              <a:rPr lang="en-US" dirty="0" smtClean="0"/>
              <a:t>integer</a:t>
            </a:r>
          </a:p>
          <a:p>
            <a:pPr lvl="4"/>
            <a:r>
              <a:rPr lang="en-US" dirty="0" smtClean="0">
                <a:solidFill>
                  <a:srgbClr val="FF0000"/>
                </a:solidFill>
              </a:rPr>
              <a:t>Natural Numbers</a:t>
            </a:r>
          </a:p>
          <a:p>
            <a:pPr lvl="5"/>
            <a:r>
              <a:rPr lang="en-US" dirty="0" smtClean="0"/>
              <a:t>Ex: 1,2,3,4</a:t>
            </a:r>
          </a:p>
          <a:p>
            <a:pPr lvl="5"/>
            <a:r>
              <a:rPr lang="en-US" dirty="0" err="1" smtClean="0"/>
              <a:t>Def</a:t>
            </a:r>
            <a:r>
              <a:rPr lang="en-US" dirty="0" smtClean="0"/>
              <a:t>: </a:t>
            </a:r>
            <a:r>
              <a:rPr lang="en-US" b="1" dirty="0" smtClean="0"/>
              <a:t>Every</a:t>
            </a:r>
            <a:r>
              <a:rPr lang="en-US" dirty="0" smtClean="0"/>
              <a:t> </a:t>
            </a:r>
            <a:r>
              <a:rPr lang="en-US" b="1" dirty="0" smtClean="0"/>
              <a:t>positive</a:t>
            </a:r>
            <a:r>
              <a:rPr lang="en-US" dirty="0" smtClean="0"/>
              <a:t> whole number </a:t>
            </a:r>
            <a:r>
              <a:rPr lang="en-US" b="1" dirty="0" smtClean="0"/>
              <a:t>except for</a:t>
            </a:r>
            <a:r>
              <a:rPr lang="en-US" dirty="0" smtClean="0"/>
              <a:t> 0, </a:t>
            </a:r>
            <a:r>
              <a:rPr lang="en-US" b="1" dirty="0" smtClean="0"/>
              <a:t>is</a:t>
            </a:r>
            <a:r>
              <a:rPr lang="en-US" dirty="0" smtClean="0"/>
              <a:t> a natural number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Irrational numbers</a:t>
            </a:r>
            <a:endParaRPr lang="en-US" dirty="0" smtClean="0"/>
          </a:p>
          <a:p>
            <a:pPr lvl="2"/>
            <a:r>
              <a:rPr lang="en-US" dirty="0" err="1" smtClean="0"/>
              <a:t>Def</a:t>
            </a:r>
            <a:r>
              <a:rPr lang="en-US" dirty="0" smtClean="0"/>
              <a:t>: </a:t>
            </a:r>
            <a:r>
              <a:rPr lang="en-US" sz="2600" b="1" i="1" u="sng" dirty="0" smtClean="0"/>
              <a:t>NONE</a:t>
            </a:r>
            <a:r>
              <a:rPr lang="en-US" b="1" dirty="0" smtClean="0"/>
              <a:t> OF THE IRRATIONAL NUMBERS </a:t>
            </a:r>
            <a:r>
              <a:rPr lang="en-US" dirty="0" smtClean="0"/>
              <a:t>CAN BE REPRESENTED AS A FRACTION</a:t>
            </a:r>
          </a:p>
          <a:p>
            <a:pPr lvl="2"/>
            <a:r>
              <a:rPr lang="en-US" dirty="0" smtClean="0"/>
              <a:t>Ex: √2, π</a:t>
            </a:r>
          </a:p>
          <a:p>
            <a:pPr lvl="2"/>
            <a:r>
              <a:rPr lang="en-US" dirty="0" smtClean="0"/>
              <a:t>Note: Numbers with non-repeating non-terminating decimals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148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alNums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7" r="-677"/>
          <a:stretch>
            <a:fillRect/>
          </a:stretch>
        </p:blipFill>
        <p:spPr>
          <a:xfrm>
            <a:off x="457200" y="95817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60147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0.33333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-√17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.2523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3.14159</a:t>
            </a:r>
            <a:r>
              <a:rPr lang="mr-IN" dirty="0" smtClean="0"/>
              <a:t>…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-1297.313131313131313131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423407" y="1628113"/>
            <a:ext cx="3767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16888" y="5288484"/>
            <a:ext cx="3767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964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1707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Review:</a:t>
            </a:r>
            <a:br>
              <a:rPr lang="en-US" dirty="0" smtClean="0"/>
            </a:br>
            <a:r>
              <a:rPr lang="en-US" dirty="0" smtClean="0"/>
              <a:t>Fractions, LCM, and </a:t>
            </a:r>
            <a:r>
              <a:rPr lang="en-US" dirty="0" smtClean="0"/>
              <a:t>LCD</a:t>
            </a:r>
            <a:br>
              <a:rPr lang="en-US" dirty="0" smtClean="0"/>
            </a:br>
            <a:r>
              <a:rPr lang="en-US" dirty="0" smtClean="0"/>
              <a:t>See section 1.1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591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Exponents and the Order of Operations</a:t>
            </a:r>
            <a:endParaRPr lang="en-US" dirty="0"/>
          </a:p>
        </p:txBody>
      </p:sp>
      <p:pic>
        <p:nvPicPr>
          <p:cNvPr id="4" name="Content Placeholder 3" descr="Screen Shot 2018-08-20 at 11.36.33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" r="119"/>
          <a:stretch>
            <a:fillRect/>
          </a:stretch>
        </p:blipFill>
        <p:spPr>
          <a:xfrm>
            <a:off x="680480" y="2232653"/>
            <a:ext cx="7790193" cy="4284306"/>
          </a:xfrm>
        </p:spPr>
      </p:pic>
    </p:spTree>
    <p:extLst>
      <p:ext uri="{BB962C8B-B14F-4D97-AF65-F5344CB8AC3E}">
        <p14:creationId xmlns:p14="http://schemas.microsoft.com/office/powerpoint/2010/main" val="3883768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An exponent, or power, is denoted as a super script(raised number) to the right of another number, the base. It means, to multiply the base by its self, that many times.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/>
              <a:t>b</a:t>
            </a:r>
            <a:r>
              <a:rPr lang="en-US" baseline="30000" dirty="0" err="1"/>
              <a:t>p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b, is the base</a:t>
            </a:r>
          </a:p>
          <a:p>
            <a:pPr marL="457200" lvl="1" indent="0">
              <a:buNone/>
            </a:pPr>
            <a:r>
              <a:rPr lang="en-US" dirty="0"/>
              <a:t>p, is the power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pPr marL="457200" lvl="1" indent="0"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=x*x</a:t>
            </a:r>
          </a:p>
          <a:p>
            <a:pPr marL="457200" lvl="1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3</a:t>
            </a:r>
            <a:r>
              <a:rPr lang="en-US" dirty="0" smtClean="0"/>
              <a:t>=3*3*3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441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</TotalTime>
  <Words>554</Words>
  <Application>Microsoft Macintosh PowerPoint</Application>
  <PresentationFormat>On-screen Show (4:3)</PresentationFormat>
  <Paragraphs>121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Real Numbers</vt:lpstr>
      <vt:lpstr>The Real Number Line</vt:lpstr>
      <vt:lpstr>Organization of Real Numbers</vt:lpstr>
      <vt:lpstr>PowerPoint Presentation</vt:lpstr>
      <vt:lpstr>Examples</vt:lpstr>
      <vt:lpstr>Review: Fractions, LCM, and LCD See section 1.1</vt:lpstr>
      <vt:lpstr>Exponents and the Order of Operations</vt:lpstr>
      <vt:lpstr>Exponents</vt:lpstr>
      <vt:lpstr>Class Examples</vt:lpstr>
      <vt:lpstr>Class Examples</vt:lpstr>
      <vt:lpstr>Class Examples</vt:lpstr>
      <vt:lpstr>Rules of Exponents</vt:lpstr>
      <vt:lpstr>Examples</vt:lpstr>
      <vt:lpstr>Rules of Exponents(cont.)</vt:lpstr>
      <vt:lpstr>Examples</vt:lpstr>
      <vt:lpstr>Class Examples</vt:lpstr>
      <vt:lpstr>Class Examples</vt:lpstr>
      <vt:lpstr>Lingo</vt:lpstr>
      <vt:lpstr>Practice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Numbers</dc:title>
  <dc:creator>Mathew Tucker</dc:creator>
  <cp:lastModifiedBy>Mathew Tucker</cp:lastModifiedBy>
  <cp:revision>29</cp:revision>
  <dcterms:created xsi:type="dcterms:W3CDTF">2018-08-19T17:54:32Z</dcterms:created>
  <dcterms:modified xsi:type="dcterms:W3CDTF">2018-08-21T15:28:08Z</dcterms:modified>
</cp:coreProperties>
</file>