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17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7" autoAdjust="0"/>
    <p:restoredTop sz="94576" autoAdjust="0"/>
  </p:normalViewPr>
  <p:slideViewPr>
    <p:cSldViewPr snapToGrid="0" snapToObjects="1">
      <p:cViewPr varScale="1">
        <p:scale>
          <a:sx n="82" d="100"/>
          <a:sy n="82" d="100"/>
        </p:scale>
        <p:origin x="-1528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312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29337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>
            <a:off x="0" y="2925286"/>
            <a:ext cx="9144000" cy="1588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/>
          <p:cNvSpPr/>
          <p:nvPr/>
        </p:nvSpPr>
        <p:spPr>
          <a:xfrm>
            <a:off x="2514600" y="2362200"/>
            <a:ext cx="4114800" cy="1127760"/>
          </a:xfrm>
          <a:prstGeom prst="rect">
            <a:avLst/>
          </a:prstGeom>
          <a:solidFill>
            <a:schemeClr val="tx1"/>
          </a:solidFill>
          <a:ln w="76200" cmpd="thinThick">
            <a:solidFill>
              <a:schemeClr val="tx1"/>
            </a:solidFill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/>
          <a:p>
            <a:pPr algn="ctr" defTabSz="914400" rtl="0" eaLnBrk="1" latinLnBrk="0" hangingPunct="1">
              <a:spcBef>
                <a:spcPts val="400"/>
              </a:spcBef>
              <a:buNone/>
            </a:pPr>
            <a:endParaRPr lang="en-US" sz="1800" b="1" kern="1200" cap="all" spc="0" baseline="0" smtClean="0">
              <a:solidFill>
                <a:schemeClr val="bg1"/>
              </a:solidFill>
              <a:latin typeface="+mj-lt"/>
              <a:ea typeface="+mj-ea"/>
              <a:cs typeface="Tunga" pitchFamily="2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65400" y="3045460"/>
            <a:ext cx="4013200" cy="428625"/>
          </a:xfrm>
        </p:spPr>
        <p:txBody>
          <a:bodyPr tIns="0" anchor="t">
            <a:noAutofit/>
          </a:bodyPr>
          <a:lstStyle>
            <a:lvl1pPr marL="0" indent="0" algn="ctr">
              <a:buNone/>
              <a:defRPr sz="1600" b="0" i="0" cap="none" spc="0" baseline="0">
                <a:solidFill>
                  <a:schemeClr val="bg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2565400" y="2397760"/>
            <a:ext cx="4013200" cy="599440"/>
          </a:xfrm>
          <a:noFill/>
          <a:ln>
            <a:noFill/>
          </a:ln>
        </p:spPr>
        <p:txBody>
          <a:bodyPr bIns="0" anchor="b"/>
          <a:lstStyle>
            <a:lvl1pPr>
              <a:defRPr>
                <a:effectLst>
                  <a:glow rad="88900">
                    <a:schemeClr val="tx1">
                      <a:alpha val="60000"/>
                    </a:schemeClr>
                  </a:glo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0"/>
          </p:nvPr>
        </p:nvSpPr>
        <p:spPr bwMode="black"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17" name="Slide Number Placeholder 16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754ED01-E2A0-4C1E-8E21-014B9904157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Connector 8"/>
          <p:cNvCxnSpPr/>
          <p:nvPr/>
        </p:nvCxnSpPr>
        <p:spPr>
          <a:xfrm rot="5400000">
            <a:off x="4267200" y="3429000"/>
            <a:ext cx="6858000" cy="1588"/>
          </a:xfrm>
          <a:prstGeom prst="line">
            <a:avLst/>
          </a:prstGeom>
          <a:ln w="12700"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 bwMode="hidden">
          <a:xfrm>
            <a:off x="0" y="1"/>
            <a:ext cx="76962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629400" cy="5029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239000" y="914401"/>
            <a:ext cx="926980" cy="5029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Content Placeholder 30"/>
          <p:cNvSpPr>
            <a:spLocks noGrp="1"/>
          </p:cNvSpPr>
          <p:nvPr>
            <p:ph sz="quarter" idx="13"/>
          </p:nvPr>
        </p:nvSpPr>
        <p:spPr>
          <a:xfrm>
            <a:off x="457200" y="2020824"/>
            <a:ext cx="8229600" cy="407517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922776"/>
            <a:ext cx="9144000" cy="29352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0" y="3921760"/>
            <a:ext cx="9144000" cy="1588"/>
          </a:xfrm>
          <a:prstGeom prst="line">
            <a:avLst/>
          </a:prstGeom>
          <a:ln w="12700"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2514600" y="3368040"/>
            <a:ext cx="4114800" cy="1127760"/>
          </a:xfrm>
          <a:prstGeom prst="rect">
            <a:avLst/>
          </a:prstGeom>
          <a:solidFill>
            <a:schemeClr val="tx1"/>
          </a:solidFill>
          <a:ln w="76200" cmpd="thinThick">
            <a:solidFill>
              <a:schemeClr val="tx1"/>
            </a:solidFill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/>
          <a:p>
            <a:pPr algn="ctr" defTabSz="914400" rtl="0" eaLnBrk="1" latinLnBrk="0" hangingPunct="1">
              <a:spcBef>
                <a:spcPts val="400"/>
              </a:spcBef>
              <a:buNone/>
            </a:pPr>
            <a:endParaRPr lang="en-US" sz="1800" b="1" kern="1200" cap="all" spc="0" baseline="0" smtClean="0">
              <a:solidFill>
                <a:schemeClr val="bg1"/>
              </a:solidFill>
              <a:latin typeface="+mj-lt"/>
              <a:ea typeface="+mj-ea"/>
              <a:cs typeface="Tunga" pitchFamily="2"/>
            </a:endParaRPr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 bwMode="black">
          <a:xfrm>
            <a:off x="2529052" y="3367246"/>
            <a:ext cx="4085897" cy="706821"/>
          </a:xfrm>
          <a:prstGeom prst="rect">
            <a:avLst/>
          </a:prstGeom>
          <a:noFill/>
          <a:ln w="98425" cmpd="thinThick">
            <a:noFill/>
            <a:miter lim="800000"/>
          </a:ln>
        </p:spPr>
        <p:txBody>
          <a:bodyPr vert="horz" lIns="91440" tIns="45720" rIns="91440" bIns="0" rtlCol="0" anchor="b" anchorCtr="0">
            <a:normAutofit/>
          </a:bodyPr>
          <a:lstStyle>
            <a:lvl1pPr>
              <a:defRPr kumimoji="0" lang="en-US" sz="18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Tunga" pitchFamily="2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Subtitle 2"/>
          <p:cNvSpPr>
            <a:spLocks noGrp="1"/>
          </p:cNvSpPr>
          <p:nvPr>
            <p:ph type="subTitle" idx="1"/>
          </p:nvPr>
        </p:nvSpPr>
        <p:spPr bwMode="black">
          <a:xfrm>
            <a:off x="2518542" y="4084577"/>
            <a:ext cx="4106917" cy="397094"/>
          </a:xfrm>
        </p:spPr>
        <p:txBody>
          <a:bodyPr tIns="0" anchor="t" anchorCtr="0">
            <a:normAutofit/>
          </a:bodyPr>
          <a:lstStyle>
            <a:lvl1pPr marL="0" indent="0" algn="ctr">
              <a:buNone/>
              <a:def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n-lt"/>
                <a:ea typeface="+mn-ea"/>
                <a:cs typeface="Tahoma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30"/>
          <p:cNvSpPr>
            <a:spLocks noGrp="1"/>
          </p:cNvSpPr>
          <p:nvPr>
            <p:ph sz="quarter" idx="13"/>
          </p:nvPr>
        </p:nvSpPr>
        <p:spPr>
          <a:xfrm>
            <a:off x="457201" y="2020824"/>
            <a:ext cx="4023360" cy="40050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5" name="Content Placeholder 30"/>
          <p:cNvSpPr>
            <a:spLocks noGrp="1"/>
          </p:cNvSpPr>
          <p:nvPr>
            <p:ph sz="quarter" idx="14"/>
          </p:nvPr>
        </p:nvSpPr>
        <p:spPr>
          <a:xfrm>
            <a:off x="4663440" y="2020824"/>
            <a:ext cx="4023360" cy="40050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itle 1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Content Placeholder 30"/>
          <p:cNvSpPr>
            <a:spLocks noGrp="1"/>
          </p:cNvSpPr>
          <p:nvPr>
            <p:ph sz="quarter" idx="13"/>
          </p:nvPr>
        </p:nvSpPr>
        <p:spPr>
          <a:xfrm>
            <a:off x="457201" y="2819400"/>
            <a:ext cx="4023360" cy="320954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4" name="Content Placeholder 30"/>
          <p:cNvSpPr>
            <a:spLocks noGrp="1"/>
          </p:cNvSpPr>
          <p:nvPr>
            <p:ph sz="quarter" idx="14"/>
          </p:nvPr>
        </p:nvSpPr>
        <p:spPr>
          <a:xfrm>
            <a:off x="4663440" y="2816352"/>
            <a:ext cx="4023360" cy="320954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020824"/>
            <a:ext cx="4023360" cy="704088"/>
          </a:xfrm>
          <a:noFill/>
          <a:ln w="98425" cmpd="thinThick">
            <a:noFill/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spcBef>
                <a:spcPts val="400"/>
              </a:spcBef>
              <a:buNone/>
              <a:defRPr lang="en-US" sz="1800" b="1" kern="1200" cap="none" spc="200" baseline="0" smtClean="0">
                <a:solidFill>
                  <a:schemeClr val="tx1"/>
                </a:solidFill>
                <a:latin typeface="+mj-lt"/>
                <a:ea typeface="+mj-ea"/>
                <a:cs typeface="Tunga" pitchFamily="2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5"/>
          </p:nvPr>
        </p:nvSpPr>
        <p:spPr>
          <a:xfrm>
            <a:off x="4663440" y="2020824"/>
            <a:ext cx="4023360" cy="704088"/>
          </a:xfrm>
          <a:noFill/>
          <a:ln w="98425" cmpd="thinThick">
            <a:noFill/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spcBef>
                <a:spcPts val="400"/>
              </a:spcBef>
              <a:buNone/>
              <a:defRPr lang="en-US" sz="1800" b="1" i="0" kern="1200" cap="none" spc="200" baseline="0" dirty="0" smtClean="0">
                <a:solidFill>
                  <a:schemeClr val="tx1"/>
                </a:solidFill>
                <a:latin typeface="+mj-lt"/>
                <a:ea typeface="+mj-ea"/>
                <a:cs typeface="Tunga" pitchFamily="2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ctr" defTabSz="914400" rtl="0" eaLnBrk="1" latinLnBrk="0" hangingPunct="1">
              <a:lnSpc>
                <a:spcPct val="11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FontTx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6"/>
          </p:nvPr>
        </p:nvSpPr>
        <p:spPr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itle 1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30"/>
          <p:cNvSpPr>
            <a:spLocks noGrp="1"/>
          </p:cNvSpPr>
          <p:nvPr>
            <p:ph sz="quarter" idx="14"/>
          </p:nvPr>
        </p:nvSpPr>
        <p:spPr>
          <a:xfrm>
            <a:off x="1485900" y="1914525"/>
            <a:ext cx="6172200" cy="351091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2"/>
          </p:nvPr>
        </p:nvSpPr>
        <p:spPr>
          <a:xfrm>
            <a:off x="1737360" y="5513832"/>
            <a:ext cx="5669280" cy="548640"/>
          </a:xfrm>
        </p:spPr>
        <p:txBody>
          <a:bodyPr vert="horz" lIns="91440" tIns="0" rIns="91440" bIns="45720" rtlCol="0" anchor="ctr">
            <a:normAutofit/>
          </a:bodyPr>
          <a:lstStyle>
            <a:lvl1pPr marL="0" indent="0" algn="ctr" defTabSz="914400" rtl="0" eaLnBrk="1" latinLnBrk="0" hangingPunct="1">
              <a:lnSpc>
                <a:spcPct val="100000"/>
              </a:lnSpc>
              <a:spcBef>
                <a:spcPts val="0"/>
              </a:spcBef>
              <a:buClr>
                <a:schemeClr val="accent1"/>
              </a:buClr>
              <a:buFont typeface="Arial" pitchFamily="34" charset="0"/>
              <a:buNone/>
              <a:defRPr lang="en-US" sz="1400" b="0" i="0" kern="1200" cap="none" spc="0" baseline="0" smtClean="0">
                <a:solidFill>
                  <a:schemeClr val="tx1"/>
                </a:solidFill>
                <a:latin typeface="+mn-lt"/>
                <a:ea typeface="+mn-ea"/>
                <a:cs typeface="Tahoma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3" name="Title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19" name="Slide Number Placeholder 18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2754ED01-E2A0-4C1E-8E21-014B99041579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852209" y="2026918"/>
            <a:ext cx="5439582" cy="3263750"/>
          </a:xfrm>
          <a:solidFill>
            <a:schemeClr val="tx1"/>
          </a:solidFill>
          <a:ln w="69850" cmpd="dbl">
            <a:solidFill>
              <a:schemeClr val="tx1"/>
            </a:solidFill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spcBef>
                <a:spcPts val="400"/>
              </a:spcBef>
              <a:buNone/>
              <a:defRPr lang="en-US" sz="1800" b="0" kern="1200" cap="none" spc="0" baseline="0" dirty="0">
                <a:solidFill>
                  <a:schemeClr val="bg1"/>
                </a:solidFill>
                <a:latin typeface="+mj-lt"/>
                <a:ea typeface="+mj-ea"/>
                <a:cs typeface="Tunga" pitchFamily="2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25" name="Text Placeholder 24"/>
          <p:cNvSpPr>
            <a:spLocks noGrp="1"/>
          </p:cNvSpPr>
          <p:nvPr>
            <p:ph type="body" sz="quarter" idx="13"/>
          </p:nvPr>
        </p:nvSpPr>
        <p:spPr>
          <a:xfrm>
            <a:off x="1737360" y="5516880"/>
            <a:ext cx="5669280" cy="548640"/>
          </a:xfrm>
        </p:spPr>
        <p:txBody>
          <a:bodyPr vert="horz" lIns="91440" tIns="0" rIns="91440" bIns="0" rtlCol="0" anchor="ctr" anchorCtr="0">
            <a:normAutofit/>
          </a:bodyPr>
          <a:lstStyle>
            <a:lvl1pPr marL="0" indent="0">
              <a:spcBef>
                <a:spcPts val="0"/>
              </a:spcBef>
              <a:buNone/>
              <a:defRPr lang="en-US" sz="1400" b="0" i="0" kern="1200" cap="none" spc="30" baseline="0" smtClean="0">
                <a:solidFill>
                  <a:schemeClr val="tx2"/>
                </a:solidFill>
                <a:latin typeface="+mn-lt"/>
                <a:ea typeface="+mn-ea"/>
                <a:cs typeface="Tahoma" pitchFamily="34" charset="0"/>
              </a:defRPr>
            </a:lvl1pPr>
            <a:lvl2pPr marL="171450" indent="1588">
              <a:buNone/>
              <a:defRPr>
                <a:solidFill>
                  <a:schemeClr val="bg2"/>
                </a:solidFill>
              </a:defRPr>
            </a:lvl2pPr>
            <a:lvl3pPr marL="344488" indent="6350">
              <a:buNone/>
              <a:defRPr>
                <a:solidFill>
                  <a:schemeClr val="bg2"/>
                </a:solidFill>
              </a:defRPr>
            </a:lvl3pPr>
            <a:lvl4pPr marL="515938" indent="3175">
              <a:buNone/>
              <a:defRPr>
                <a:solidFill>
                  <a:schemeClr val="bg2"/>
                </a:solidFill>
              </a:defRPr>
            </a:lvl4pPr>
            <a:lvl5pPr marL="688975" indent="-1588">
              <a:buNone/>
              <a:defRPr>
                <a:solidFill>
                  <a:schemeClr val="bg2"/>
                </a:solidFill>
              </a:defRPr>
            </a:lvl5pPr>
          </a:lstStyle>
          <a:p>
            <a:pPr marL="0" lvl="0" indent="0" algn="ctr" defTabSz="914400" rtl="0" eaLnBrk="1" latinLnBrk="0" hangingPunct="1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2514600" y="975360"/>
            <a:ext cx="4114800" cy="70104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4"/>
          </p:nvPr>
        </p:nvSpPr>
        <p:spPr>
          <a:xfrm>
            <a:off x="2981325" y="273180"/>
            <a:ext cx="3181350" cy="292100"/>
          </a:xfrm>
        </p:spPr>
        <p:txBody>
          <a:bodyPr/>
          <a:lstStyle/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5"/>
          </p:nvPr>
        </p:nvSpPr>
        <p:spPr>
          <a:xfrm>
            <a:off x="4038600" y="6172200"/>
            <a:ext cx="1066800" cy="304800"/>
          </a:xfrm>
        </p:spPr>
        <p:txBody>
          <a:bodyPr/>
          <a:lstStyle/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6"/>
          </p:nvPr>
        </p:nvSpPr>
        <p:spPr>
          <a:xfrm>
            <a:off x="1447800" y="6486525"/>
            <a:ext cx="6248400" cy="29210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 bwMode="hidden">
          <a:xfrm>
            <a:off x="0" y="1335973"/>
            <a:ext cx="9144000" cy="552202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19301"/>
            <a:ext cx="8229600" cy="411734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981325" y="273180"/>
            <a:ext cx="3181350" cy="2921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>
              <a:defRPr sz="1200" b="0" cap="all" spc="300" baseline="0">
                <a:solidFill>
                  <a:schemeClr val="tx1"/>
                </a:solidFill>
              </a:defRPr>
            </a:lvl1pPr>
          </a:lstStyle>
          <a:p>
            <a:fld id="{7FBA0BD9-2D42-6445-98F8-7E327A668AF6}" type="datetimeFigureOut">
              <a:rPr lang="en-US" smtClean="0"/>
              <a:t>8/20/18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47800" y="6486525"/>
            <a:ext cx="6248400" cy="2921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100" b="0" cap="all" spc="300" baseline="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038600" y="6172200"/>
            <a:ext cx="1066800" cy="304800"/>
          </a:xfrm>
          <a:prstGeom prst="rect">
            <a:avLst/>
          </a:prstGeom>
          <a:ln>
            <a:noFill/>
          </a:ln>
        </p:spPr>
        <p:txBody>
          <a:bodyPr vert="horz" lIns="0" tIns="0" rIns="0" bIns="0" rtlCol="0" anchor="ctr">
            <a:normAutofit/>
          </a:bodyPr>
          <a:lstStyle>
            <a:lvl1pPr algn="ctr">
              <a:defRPr sz="1200" b="1">
                <a:solidFill>
                  <a:schemeClr val="tx1"/>
                </a:solidFill>
              </a:defRPr>
            </a:lvl1pPr>
          </a:lstStyle>
          <a:p>
            <a:fld id="{7112C048-822E-5F4E-A0D5-586EB31194E6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1331436"/>
            <a:ext cx="9144000" cy="1588"/>
          </a:xfrm>
          <a:prstGeom prst="line">
            <a:avLst/>
          </a:prstGeom>
          <a:ln w="127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14600" y="975360"/>
            <a:ext cx="4114800" cy="701040"/>
          </a:xfrm>
          <a:prstGeom prst="rect">
            <a:avLst/>
          </a:prstGeom>
          <a:solidFill>
            <a:schemeClr val="tx1"/>
          </a:solidFill>
          <a:ln w="76200" cmpd="thinThick">
            <a:solidFill>
              <a:schemeClr val="tx1"/>
            </a:solidFill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18" r:id="rId1"/>
    <p:sldLayoutId id="2147483719" r:id="rId2"/>
    <p:sldLayoutId id="2147483720" r:id="rId3"/>
    <p:sldLayoutId id="2147483721" r:id="rId4"/>
    <p:sldLayoutId id="2147483722" r:id="rId5"/>
    <p:sldLayoutId id="2147483723" r:id="rId6"/>
    <p:sldLayoutId id="2147483724" r:id="rId7"/>
    <p:sldLayoutId id="2147483725" r:id="rId8"/>
    <p:sldLayoutId id="2147483726" r:id="rId9"/>
    <p:sldLayoutId id="2147483727" r:id="rId10"/>
    <p:sldLayoutId id="2147483728" r:id="rId11"/>
  </p:sldLayoutIdLst>
  <p:txStyles>
    <p:titleStyle>
      <a:lvl1pPr algn="ctr" defTabSz="914400" rtl="0" eaLnBrk="1" latinLnBrk="0" hangingPunct="1">
        <a:spcBef>
          <a:spcPts val="400"/>
        </a:spcBef>
        <a:buNone/>
        <a:defRPr sz="1800" b="1" kern="1200" cap="all" spc="0" baseline="0">
          <a:solidFill>
            <a:schemeClr val="bg1">
              <a:lumMod val="75000"/>
              <a:lumOff val="25000"/>
            </a:schemeClr>
          </a:solidFill>
          <a:effectLst/>
          <a:latin typeface="+mj-lt"/>
          <a:ea typeface="+mj-ea"/>
          <a:cs typeface="Tunga" pitchFamily="2"/>
        </a:defRPr>
      </a:lvl1pPr>
    </p:titleStyle>
    <p:bodyStyle>
      <a:lvl1pPr marL="0" indent="0" algn="ctr" defTabSz="914400" rtl="0" eaLnBrk="1" latinLnBrk="0" hangingPunct="1">
        <a:lnSpc>
          <a:spcPct val="100000"/>
        </a:lnSpc>
        <a:spcBef>
          <a:spcPts val="600"/>
        </a:spcBef>
        <a:spcAft>
          <a:spcPts val="0"/>
        </a:spcAft>
        <a:buClr>
          <a:schemeClr val="accent1"/>
        </a:buClr>
        <a:buFontTx/>
        <a:buNone/>
        <a:defRPr sz="2000" b="0" i="0" kern="1200" cap="none" spc="30" baseline="0">
          <a:solidFill>
            <a:schemeClr val="tx1"/>
          </a:solidFill>
          <a:latin typeface="+mn-lt"/>
          <a:ea typeface="+mn-ea"/>
          <a:cs typeface="Tahoma" pitchFamily="34" charset="0"/>
        </a:defRPr>
      </a:lvl1pPr>
      <a:lvl2pPr marL="0" indent="0" algn="ctr" defTabSz="914400" rtl="0" eaLnBrk="1" latinLnBrk="0" hangingPunct="1">
        <a:lnSpc>
          <a:spcPct val="100000"/>
        </a:lnSpc>
        <a:spcBef>
          <a:spcPts val="1200"/>
        </a:spcBef>
        <a:buClr>
          <a:schemeClr val="accent1"/>
        </a:buClr>
        <a:buFontTx/>
        <a:buNone/>
        <a:defRPr sz="1800" kern="1200">
          <a:solidFill>
            <a:schemeClr val="tx2"/>
          </a:solidFill>
          <a:latin typeface="+mn-lt"/>
          <a:ea typeface="+mn-ea"/>
          <a:cs typeface="Tahoma" pitchFamily="34" charset="0"/>
        </a:defRPr>
      </a:lvl2pPr>
      <a:lvl3pPr marL="0" indent="0" algn="ctr" defTabSz="914400" rtl="0" eaLnBrk="1" latinLnBrk="0" hangingPunct="1">
        <a:lnSpc>
          <a:spcPct val="100000"/>
        </a:lnSpc>
        <a:spcBef>
          <a:spcPts val="1200"/>
        </a:spcBef>
        <a:buClr>
          <a:schemeClr val="accent1"/>
        </a:buClr>
        <a:buFontTx/>
        <a:buNone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3pPr>
      <a:lvl4pPr marL="0" indent="0" algn="ctr" defTabSz="914400" rtl="0" eaLnBrk="1" latinLnBrk="0" hangingPunct="1">
        <a:lnSpc>
          <a:spcPct val="100000"/>
        </a:lnSpc>
        <a:spcBef>
          <a:spcPts val="1200"/>
        </a:spcBef>
        <a:buClr>
          <a:schemeClr val="accent1"/>
        </a:buClr>
        <a:buFontTx/>
        <a:buNone/>
        <a:defRPr sz="1400" kern="1200">
          <a:solidFill>
            <a:schemeClr val="tx2"/>
          </a:solidFill>
          <a:latin typeface="+mn-lt"/>
          <a:ea typeface="+mn-ea"/>
          <a:cs typeface="Tahoma" pitchFamily="34" charset="0"/>
        </a:defRPr>
      </a:lvl4pPr>
      <a:lvl5pPr marL="0" indent="0" algn="ctr" defTabSz="914400" rtl="0" eaLnBrk="1" latinLnBrk="0" hangingPunct="1">
        <a:lnSpc>
          <a:spcPct val="100000"/>
        </a:lnSpc>
        <a:spcBef>
          <a:spcPts val="1200"/>
        </a:spcBef>
        <a:buClr>
          <a:schemeClr val="accent1"/>
        </a:buClr>
        <a:buFontTx/>
        <a:buNone/>
        <a:defRPr sz="1400" kern="1200" baseline="0">
          <a:solidFill>
            <a:schemeClr val="tx1"/>
          </a:solidFill>
          <a:latin typeface="+mn-lt"/>
          <a:ea typeface="+mn-ea"/>
          <a:cs typeface="Tahoma" pitchFamily="34" charset="0"/>
        </a:defRPr>
      </a:lvl5pPr>
      <a:lvl6pPr marL="0" indent="0" algn="ctr" defTabSz="914400" rtl="0" eaLnBrk="1" latinLnBrk="0" hangingPunct="1">
        <a:lnSpc>
          <a:spcPct val="100000"/>
        </a:lnSpc>
        <a:spcBef>
          <a:spcPts val="1200"/>
        </a:spcBef>
        <a:buFont typeface="Arial" pitchFamily="34" charset="0"/>
        <a:buNone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0" indent="0" algn="ctr" defTabSz="914400" rtl="0" eaLnBrk="1" latinLnBrk="0" hangingPunct="1">
        <a:lnSpc>
          <a:spcPct val="100000"/>
        </a:lnSpc>
        <a:spcBef>
          <a:spcPts val="1200"/>
        </a:spcBef>
        <a:buFont typeface="Arial" pitchFamily="34" charset="0"/>
        <a:buNone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0" indent="0" algn="ctr" defTabSz="914400" rtl="0" eaLnBrk="1" latinLnBrk="0" hangingPunct="1">
        <a:lnSpc>
          <a:spcPct val="100000"/>
        </a:lnSpc>
        <a:spcBef>
          <a:spcPts val="1200"/>
        </a:spcBef>
        <a:buFont typeface="Arial" pitchFamily="34" charset="0"/>
        <a:buNone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0" indent="0" algn="ctr" defTabSz="914400" rtl="0" eaLnBrk="1" latinLnBrk="0" hangingPunct="1">
        <a:lnSpc>
          <a:spcPct val="100000"/>
        </a:lnSpc>
        <a:spcBef>
          <a:spcPts val="1200"/>
        </a:spcBef>
        <a:buFont typeface="Arial" pitchFamily="34" charset="0"/>
        <a:buNone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mailto:mtucker@math.wichita.edu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Kc0Kthyo0hU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vFRTgr7MfWw" TargetMode="Externa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glassdoor.com/Job/mathematician-jobs-SRCH_KO0,13.htm?srs=TAB_OVER_SALARY_SEARCH" TargetMode="Externa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_s5RFgd59ao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5400" y="2509180"/>
            <a:ext cx="4013200" cy="599440"/>
          </a:xfrm>
        </p:spPr>
        <p:txBody>
          <a:bodyPr>
            <a:noAutofit/>
          </a:bodyPr>
          <a:lstStyle/>
          <a:p>
            <a:r>
              <a:rPr lang="en-US" sz="2400" dirty="0" err="1"/>
              <a:t>Bienvenido</a:t>
            </a:r>
            <a:r>
              <a:rPr lang="en-US" sz="2400" dirty="0"/>
              <a:t> a </a:t>
            </a:r>
            <a:r>
              <a:rPr lang="en-US" sz="2400" dirty="0" err="1"/>
              <a:t>clase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92789994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>
            <a:normAutofit fontScale="92500" lnSpcReduction="20000"/>
          </a:bodyPr>
          <a:lstStyle/>
          <a:p>
            <a:pPr marL="342900" indent="-342900" algn="l">
              <a:buFont typeface="Arial"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IT IS OK TO MAKE MISTAKES! 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I am here to help! If you need it, ask me!(This is true of all of your instructors)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If a problem is getting under your skin</a:t>
            </a:r>
            <a:r>
              <a:rPr lang="mr-IN" dirty="0" smtClean="0"/>
              <a:t>…</a:t>
            </a:r>
            <a:r>
              <a:rPr lang="en-US" dirty="0" smtClean="0"/>
              <a:t> TAKE A BREAK!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MISSING A PROBLEM IS NOT THE SAME THING AS FAILING! YOU ONLY FAIL IN MATH WHEN YOU GIVE UP!!!!!!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If you were on a sport team, would you judge yourself harshly if a teammate was better than you?(Hint: your answer should be, “no”) Then why do it here? </a:t>
            </a:r>
            <a:endParaRPr lang="en-US" dirty="0"/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If you were on a sport team, and wanted to get better, what would you do?(hint: the answer should be, “practice”) The same is true with math. I am here, because I practiced. And you can be too!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EACH AND EVERYONE OF YOU CAN DO WELL IN THIS CLASS!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If this is your first class on your first day in college then</a:t>
            </a:r>
            <a:r>
              <a:rPr lang="mr-IN" dirty="0" smtClean="0"/>
              <a:t>…</a:t>
            </a:r>
            <a:r>
              <a:rPr lang="en-US" dirty="0" smtClean="0"/>
              <a:t>, welcome! It will be hard at times, but you can do this!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342900" indent="-342900"/>
            <a:r>
              <a:rPr lang="en-US" dirty="0" smtClean="0"/>
              <a:t>Words </a:t>
            </a:r>
            <a:r>
              <a:rPr lang="en-US" dirty="0"/>
              <a:t>of </a:t>
            </a:r>
            <a:r>
              <a:rPr lang="en-US" dirty="0" smtClean="0"/>
              <a:t>Advice and Encouragement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22076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342900" indent="-342900" algn="l">
              <a:buFont typeface="Arial"/>
              <a:buChar char="•"/>
            </a:pPr>
            <a:r>
              <a:rPr lang="en-US" dirty="0" smtClean="0"/>
              <a:t>The syllabus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Introductions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Expectations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What is math?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Where is math?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Work and math?</a:t>
            </a:r>
            <a:endParaRPr lang="en-US" dirty="0"/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Final thoughts</a:t>
            </a:r>
            <a:r>
              <a:rPr lang="mr-IN" smtClean="0"/>
              <a:t>…</a:t>
            </a:r>
            <a:endParaRPr lang="en-US" dirty="0"/>
          </a:p>
          <a:p>
            <a:pPr marL="342900" indent="-342900" algn="l">
              <a:buFont typeface="Arial"/>
              <a:buChar char="•"/>
            </a:pPr>
            <a:endParaRPr lang="en-US" dirty="0" smtClean="0"/>
          </a:p>
          <a:p>
            <a:pPr marL="342900" indent="-342900" algn="l">
              <a:buFont typeface="Arial"/>
              <a:buChar char="•"/>
            </a:pPr>
            <a:endParaRPr lang="en-US" dirty="0" smtClean="0"/>
          </a:p>
          <a:p>
            <a:pPr marL="342900" indent="-342900" algn="l">
              <a:buFont typeface="Arial"/>
              <a:buChar char="•"/>
            </a:pPr>
            <a:endParaRPr lang="en-US" dirty="0" smtClean="0"/>
          </a:p>
          <a:p>
            <a:pPr marL="342900" indent="-342900" algn="l">
              <a:buFont typeface="Arial"/>
              <a:buChar char="•"/>
            </a:pPr>
            <a:endParaRPr lang="en-US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Beginning Algebra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12922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>
            <a:normAutofit fontScale="85000" lnSpcReduction="20000"/>
          </a:bodyPr>
          <a:lstStyle/>
          <a:p>
            <a:pPr marL="342900" indent="-342900" algn="l">
              <a:buFont typeface="Arial"/>
              <a:buChar char="•"/>
            </a:pPr>
            <a:r>
              <a:rPr lang="en-US" dirty="0" smtClean="0"/>
              <a:t>Instructor name: 	Matt Tucker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Contact info:		</a:t>
            </a:r>
            <a:r>
              <a:rPr lang="en-US" dirty="0" smtClean="0">
                <a:hlinkClick r:id="rId2"/>
              </a:rPr>
              <a:t>mtucker@math.wichita.edu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			Feel free to email me whenever.</a:t>
            </a:r>
            <a:br>
              <a:rPr lang="en-US" dirty="0" smtClean="0"/>
            </a:br>
            <a:r>
              <a:rPr lang="en-US" dirty="0" smtClean="0"/>
              <a:t>			That said, allow me 24hrs to respond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Office hours:	</a:t>
            </a:r>
            <a:r>
              <a:rPr lang="en-US" dirty="0" smtClean="0"/>
              <a:t>	MWF: 	11:45am-1:15pm(Room 325 in </a:t>
            </a:r>
            <a:r>
              <a:rPr lang="en-US" dirty="0" err="1" smtClean="0"/>
              <a:t>Jabara</a:t>
            </a:r>
            <a:r>
              <a:rPr lang="en-US" dirty="0" smtClean="0"/>
              <a:t>)</a:t>
            </a:r>
            <a:br>
              <a:rPr lang="en-US" dirty="0" smtClean="0"/>
            </a:br>
            <a:r>
              <a:rPr lang="en-US" dirty="0" smtClean="0"/>
              <a:t>			Tues:	1pm-2pm (Math Lab in </a:t>
            </a:r>
            <a:r>
              <a:rPr lang="en-US" dirty="0" err="1" smtClean="0"/>
              <a:t>Jabara</a:t>
            </a:r>
            <a:r>
              <a:rPr lang="en-US" dirty="0" smtClean="0"/>
              <a:t>)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Course </a:t>
            </a:r>
            <a:r>
              <a:rPr lang="en-US" dirty="0" smtClean="0"/>
              <a:t>description:	Refresher of algebra topics from high school </a:t>
            </a:r>
            <a:br>
              <a:rPr lang="en-US" dirty="0" smtClean="0"/>
            </a:br>
            <a:r>
              <a:rPr lang="en-US" dirty="0" smtClean="0"/>
              <a:t>			algebra.	</a:t>
            </a:r>
            <a:endParaRPr lang="en-US" sz="2800" b="1" u="sng" dirty="0">
              <a:solidFill>
                <a:srgbClr val="FF0000"/>
              </a:solidFill>
            </a:endParaRPr>
          </a:p>
          <a:p>
            <a:pPr marL="342900" indent="-342900" algn="l">
              <a:buFont typeface="Arial"/>
              <a:buChar char="•"/>
            </a:pPr>
            <a:r>
              <a:rPr lang="en-US" dirty="0"/>
              <a:t>Grades:		ALEKS			–	20%</a:t>
            </a:r>
            <a:br>
              <a:rPr lang="en-US" dirty="0"/>
            </a:br>
            <a:r>
              <a:rPr lang="en-US" dirty="0"/>
              <a:t>			Attendance/Participation	–	10%</a:t>
            </a:r>
            <a:br>
              <a:rPr lang="en-US" dirty="0"/>
            </a:br>
            <a:r>
              <a:rPr lang="en-US" dirty="0"/>
              <a:t>			Exams (eight in total)	–	50%</a:t>
            </a:r>
            <a:br>
              <a:rPr lang="en-US" dirty="0"/>
            </a:br>
            <a:r>
              <a:rPr lang="en-US" dirty="0"/>
              <a:t>			Comprehensive Final	–	20%</a:t>
            </a:r>
          </a:p>
          <a:p>
            <a:pPr marL="342900" indent="-342900" algn="l">
              <a:buFont typeface="Arial"/>
              <a:buChar char="•"/>
            </a:pPr>
            <a:endParaRPr lang="en-US" dirty="0" smtClean="0"/>
          </a:p>
          <a:p>
            <a:pPr marL="342900" indent="-342900" algn="l">
              <a:buFont typeface="Arial"/>
              <a:buChar char="•"/>
            </a:pPr>
            <a:r>
              <a:rPr lang="en-US" dirty="0"/>
              <a:t>F</a:t>
            </a:r>
            <a:r>
              <a:rPr lang="en-US" dirty="0" smtClean="0"/>
              <a:t>inal:			</a:t>
            </a:r>
            <a:r>
              <a:rPr lang="en-US" sz="2400" b="1" u="sng" dirty="0" smtClean="0">
                <a:solidFill>
                  <a:srgbClr val="FF0000"/>
                </a:solidFill>
              </a:rPr>
              <a:t>Saturday</a:t>
            </a:r>
            <a:r>
              <a:rPr lang="en-US" sz="2400" b="1" u="sng" dirty="0">
                <a:solidFill>
                  <a:srgbClr val="FF0000"/>
                </a:solidFill>
              </a:rPr>
              <a:t>, December 8 from 1:00-2:</a:t>
            </a:r>
            <a:r>
              <a:rPr lang="en-US" sz="2400" b="1" u="sng" dirty="0" smtClean="0">
                <a:solidFill>
                  <a:srgbClr val="FF0000"/>
                </a:solidFill>
              </a:rPr>
              <a:t>50pm</a:t>
            </a:r>
            <a:r>
              <a:rPr lang="en-US" sz="2400" dirty="0" smtClean="0">
                <a:solidFill>
                  <a:srgbClr val="FFFFFF"/>
                </a:solidFill>
              </a:rPr>
              <a:t/>
            </a:r>
            <a:br>
              <a:rPr lang="en-US" sz="2400" dirty="0" smtClean="0">
                <a:solidFill>
                  <a:srgbClr val="FFFFFF"/>
                </a:solidFill>
              </a:rPr>
            </a:br>
            <a:r>
              <a:rPr lang="en-US" sz="2400" dirty="0" smtClean="0">
                <a:solidFill>
                  <a:srgbClr val="FFFFFF"/>
                </a:solidFill>
              </a:rPr>
              <a:t>			Pro tip- Ask for that day off ASAP!</a:t>
            </a:r>
            <a:endParaRPr lang="en-US" sz="1800" dirty="0">
              <a:solidFill>
                <a:srgbClr val="FFFFFF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syllabus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28421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342900" indent="-342900" algn="l">
              <a:buFont typeface="Arial"/>
              <a:buChar char="•"/>
            </a:pPr>
            <a:r>
              <a:rPr lang="en-US" dirty="0" smtClean="0"/>
              <a:t>Who I am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Introduce yourselves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78413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342900" indent="-342900" algn="l">
              <a:buFont typeface="Arial"/>
              <a:buChar char="•"/>
            </a:pPr>
            <a:r>
              <a:rPr lang="en-US" dirty="0" smtClean="0"/>
              <a:t>Mine</a:t>
            </a:r>
          </a:p>
          <a:p>
            <a:pPr marL="342900" indent="-342900" algn="l">
              <a:buFont typeface="Arial"/>
              <a:buChar char="•"/>
            </a:pPr>
            <a:endParaRPr lang="en-US" dirty="0"/>
          </a:p>
          <a:p>
            <a:pPr marL="342900" indent="-342900" algn="l">
              <a:buFont typeface="Arial"/>
              <a:buChar char="•"/>
            </a:pPr>
            <a:endParaRPr lang="en-US" dirty="0" smtClean="0"/>
          </a:p>
          <a:p>
            <a:pPr marL="342900" indent="-342900" algn="l">
              <a:buFont typeface="Arial"/>
              <a:buChar char="•"/>
            </a:pPr>
            <a:endParaRPr lang="en-US" dirty="0"/>
          </a:p>
          <a:p>
            <a:pPr marL="342900" indent="-342900" algn="l">
              <a:buFont typeface="Arial"/>
              <a:buChar char="•"/>
            </a:pPr>
            <a:endParaRPr lang="en-US" dirty="0" smtClean="0"/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Yours?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Expectations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72787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342900" indent="-342900" algn="l">
              <a:buFont typeface="Arial"/>
              <a:buChar char="•"/>
            </a:pPr>
            <a:r>
              <a:rPr lang="en-US" dirty="0" smtClean="0"/>
              <a:t>What do y’all think math is?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>
                <a:hlinkClick r:id="rId2"/>
              </a:rPr>
              <a:t>https://youtu.be/</a:t>
            </a:r>
            <a:r>
              <a:rPr lang="en-US" dirty="0" smtClean="0">
                <a:hlinkClick r:id="rId2"/>
              </a:rPr>
              <a:t>Kc0Kthyo0hU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stop, for time, at 1:36</a:t>
            </a:r>
          </a:p>
          <a:p>
            <a:pPr marL="342900" indent="-342900" algn="l">
              <a:buFont typeface="Arial"/>
              <a:buChar char="•"/>
            </a:pP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342900" indent="-342900"/>
            <a:r>
              <a:rPr lang="en-US" dirty="0"/>
              <a:t>What is math</a:t>
            </a:r>
            <a:r>
              <a:rPr lang="en-US" dirty="0" smtClean="0"/>
              <a:t>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46614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342900" indent="-342900" algn="l">
              <a:buFont typeface="Arial"/>
              <a:buChar char="•"/>
            </a:pPr>
            <a:r>
              <a:rPr lang="en-US" dirty="0" smtClean="0"/>
              <a:t>What are some examples of where we can find math?</a:t>
            </a:r>
            <a:endParaRPr lang="en-US" dirty="0"/>
          </a:p>
          <a:p>
            <a:pPr marL="342900" indent="-342900" algn="l">
              <a:buFont typeface="Arial"/>
              <a:buChar char="•"/>
            </a:pPr>
            <a:r>
              <a:rPr lang="en-US" dirty="0">
                <a:hlinkClick r:id="rId2"/>
              </a:rPr>
              <a:t>https://youtu.be/</a:t>
            </a:r>
            <a:r>
              <a:rPr lang="en-US" dirty="0" smtClean="0">
                <a:hlinkClick r:id="rId2"/>
              </a:rPr>
              <a:t>vFRTgr7MfWw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Where is math</a:t>
            </a:r>
            <a:r>
              <a:rPr lang="en-US" dirty="0" smtClean="0"/>
              <a:t>?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128151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342900" indent="-342900" algn="l">
              <a:buFont typeface="Arial"/>
              <a:buChar char="•"/>
            </a:pPr>
            <a:r>
              <a:rPr lang="en-US" dirty="0" smtClean="0"/>
              <a:t>What jobs are y’all hoping for?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Where is the math?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Jobs with math degree</a:t>
            </a:r>
            <a:br>
              <a:rPr lang="en-US" dirty="0" smtClean="0"/>
            </a:br>
            <a:r>
              <a:rPr lang="en-US" u="sng" dirty="0" smtClean="0">
                <a:hlinkClick r:id="rId2"/>
              </a:rPr>
              <a:t>https</a:t>
            </a:r>
            <a:r>
              <a:rPr lang="en-US" u="sng" dirty="0">
                <a:hlinkClick r:id="rId2"/>
              </a:rPr>
              <a:t>://www.glassdoor.com/Job/mathematician-jobs-SRCH_KO0,13.htm?srs=TAB_OVER_SALARY_SEARCH</a:t>
            </a:r>
            <a:r>
              <a:rPr lang="en-US" dirty="0"/>
              <a:t> </a:t>
            </a:r>
            <a:endParaRPr lang="en-US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Life, Work, and</a:t>
            </a:r>
            <a:r>
              <a:rPr lang="mr-IN" dirty="0" smtClean="0"/>
              <a:t>…</a:t>
            </a:r>
            <a:r>
              <a:rPr lang="en-US" dirty="0" smtClean="0"/>
              <a:t> </a:t>
            </a:r>
            <a:r>
              <a:rPr lang="en-US" dirty="0" err="1" smtClean="0"/>
              <a:t>mathEmatics</a:t>
            </a:r>
            <a:r>
              <a:rPr lang="en-US" dirty="0" smtClean="0"/>
              <a:t>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87672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342900" indent="-342900" algn="l">
              <a:buFont typeface="Arial"/>
              <a:buChar char="•"/>
            </a:pPr>
            <a:endParaRPr lang="en-US" dirty="0"/>
          </a:p>
          <a:p>
            <a:pPr marL="342900" indent="-342900" algn="l">
              <a:buFont typeface="Arial"/>
              <a:buChar char="•"/>
            </a:pPr>
            <a:r>
              <a:rPr lang="en-US" dirty="0">
                <a:hlinkClick r:id="rId2"/>
              </a:rPr>
              <a:t>https://youtu.be/</a:t>
            </a:r>
            <a:r>
              <a:rPr lang="en-US" dirty="0" smtClean="0">
                <a:hlinkClick r:id="rId2"/>
              </a:rPr>
              <a:t>_s5RFgd59ao</a:t>
            </a:r>
            <a:endParaRPr lang="en-US" dirty="0" smtClean="0"/>
          </a:p>
          <a:p>
            <a:pPr marL="342900" indent="-342900" algn="l">
              <a:buFont typeface="Arial"/>
              <a:buChar char="•"/>
            </a:pPr>
            <a:endParaRPr lang="en-US" dirty="0"/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Extra credit: find another image.</a:t>
            </a:r>
            <a:endParaRPr lang="en-US" dirty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Tupper’s Self-Referential Formula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505733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lackTie">
  <a:themeElements>
    <a:clrScheme name="BlackTie">
      <a:dk1>
        <a:srgbClr val="000000"/>
      </a:dk1>
      <a:lt1>
        <a:srgbClr val="FFFFFF"/>
      </a:lt1>
      <a:dk2>
        <a:srgbClr val="46464A"/>
      </a:dk2>
      <a:lt2>
        <a:srgbClr val="E3DCCF"/>
      </a:lt2>
      <a:accent1>
        <a:srgbClr val="6F6F74"/>
      </a:accent1>
      <a:accent2>
        <a:srgbClr val="A7B789"/>
      </a:accent2>
      <a:accent3>
        <a:srgbClr val="BEAE98"/>
      </a:accent3>
      <a:accent4>
        <a:srgbClr val="92A9B9"/>
      </a:accent4>
      <a:accent5>
        <a:srgbClr val="9C8265"/>
      </a:accent5>
      <a:accent6>
        <a:srgbClr val="8D6974"/>
      </a:accent6>
      <a:hlink>
        <a:srgbClr val="67AABF"/>
      </a:hlink>
      <a:folHlink>
        <a:srgbClr val="B1B5AB"/>
      </a:folHlink>
    </a:clrScheme>
    <a:fontScheme name="BlackTie">
      <a:majorFont>
        <a:latin typeface="Garamond"/>
        <a:ea typeface=""/>
        <a:cs typeface=""/>
        <a:font script="Grek" typeface="Constantia"/>
        <a:font script="Cyrl" typeface="Constantia"/>
        <a:font script="Jpan" typeface="ＭＳ Ｐ明朝"/>
        <a:font script="Hang" typeface="궁서"/>
        <a:font script="Hans" typeface="仿宋"/>
        <a:font script="Hant" typeface="標楷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aramond"/>
        <a:ea typeface=""/>
        <a:cs typeface=""/>
        <a:font script="Grek" typeface="Constantia"/>
        <a:font script="Cyrl" typeface="Constantia"/>
        <a:font script="Jpan" typeface="ＭＳ Ｐ明朝"/>
        <a:font script="Hang" typeface="궁서"/>
        <a:font script="Hans" typeface="仿宋"/>
        <a:font script="Hant" typeface="標楷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BlackTie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20000"/>
              </a:schemeClr>
            </a:gs>
            <a:gs pos="30000">
              <a:schemeClr val="phClr">
                <a:tint val="61000"/>
                <a:satMod val="220000"/>
              </a:schemeClr>
            </a:gs>
            <a:gs pos="45000">
              <a:schemeClr val="phClr">
                <a:tint val="66000"/>
                <a:satMod val="240000"/>
              </a:schemeClr>
            </a:gs>
            <a:gs pos="55000">
              <a:schemeClr val="phClr">
                <a:tint val="66000"/>
                <a:satMod val="220000"/>
              </a:schemeClr>
            </a:gs>
            <a:gs pos="73000">
              <a:schemeClr val="phClr">
                <a:tint val="61000"/>
                <a:satMod val="220000"/>
              </a:schemeClr>
            </a:gs>
            <a:gs pos="100000">
              <a:schemeClr val="phClr">
                <a:tint val="45000"/>
                <a:satMod val="22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  <a:satMod val="110000"/>
              </a:schemeClr>
            </a:gs>
            <a:gs pos="30000">
              <a:schemeClr val="phClr">
                <a:shade val="90000"/>
                <a:satMod val="120000"/>
              </a:schemeClr>
            </a:gs>
            <a:gs pos="45000">
              <a:schemeClr val="phClr">
                <a:shade val="100000"/>
                <a:satMod val="128000"/>
              </a:schemeClr>
            </a:gs>
            <a:gs pos="55000">
              <a:schemeClr val="phClr">
                <a:shade val="100000"/>
                <a:satMod val="128000"/>
              </a:schemeClr>
            </a:gs>
            <a:gs pos="73000">
              <a:schemeClr val="phClr">
                <a:shade val="90000"/>
                <a:satMod val="120000"/>
              </a:schemeClr>
            </a:gs>
            <a:gs pos="100000">
              <a:schemeClr val="phClr">
                <a:shade val="63000"/>
                <a:satMod val="110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1909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7150" dist="38100" dir="5400000" algn="br" rotWithShape="0">
              <a:srgbClr val="000000">
                <a:alpha val="57000"/>
              </a:srgbClr>
            </a:outerShdw>
          </a:effectLst>
          <a:scene3d>
            <a:camera prst="orthographicFront">
              <a:rot lat="0" lon="0" rev="0"/>
            </a:camera>
            <a:lightRig rig="twoPt" dir="t">
              <a:rot lat="0" lon="0" rev="1800000"/>
            </a:lightRig>
          </a:scene3d>
          <a:sp3d>
            <a:bevelT w="44450" h="31750" prst="coolSlant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20000"/>
              </a:schemeClr>
            </a:duotone>
          </a:blip>
          <a:stretch/>
        </a:blip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30000"/>
                <a:satMod val="255000"/>
              </a:schemeClr>
            </a:gs>
          </a:gsLst>
          <a:path path="circle">
            <a:fillToRect l="50000" t="-80000" r="50000" b="18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Black Tie.thmx</Template>
  <TotalTime>92</TotalTime>
  <Words>328</Words>
  <Application>Microsoft Macintosh PowerPoint</Application>
  <PresentationFormat>On-screen Show (4:3)</PresentationFormat>
  <Paragraphs>53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BlackTie</vt:lpstr>
      <vt:lpstr>Bienvenido a clase</vt:lpstr>
      <vt:lpstr>Beginning Algebra</vt:lpstr>
      <vt:lpstr>The syllabus</vt:lpstr>
      <vt:lpstr>Introductions</vt:lpstr>
      <vt:lpstr>Expectations</vt:lpstr>
      <vt:lpstr>What is math?</vt:lpstr>
      <vt:lpstr>Where is math? </vt:lpstr>
      <vt:lpstr>Life, Work, and… mathEmatics?</vt:lpstr>
      <vt:lpstr>Tupper’s Self-Referential Formula</vt:lpstr>
      <vt:lpstr>Words of Advice and Encouragement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Bienvenido a clase</dc:title>
  <dc:creator>Mathew Tucker</dc:creator>
  <cp:lastModifiedBy>Mathew Tucker</cp:lastModifiedBy>
  <cp:revision>14</cp:revision>
  <dcterms:created xsi:type="dcterms:W3CDTF">2018-08-15T01:03:31Z</dcterms:created>
  <dcterms:modified xsi:type="dcterms:W3CDTF">2018-08-20T22:16:33Z</dcterms:modified>
</cp:coreProperties>
</file>

<file path=docProps/thumbnail.jpeg>
</file>