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5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4/10/16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CD6D-7520-4B34-A5A3-E8385FA3AFC6}" type="datetime1">
              <a:rPr lang="en-US" smtClean="0"/>
              <a:pPr/>
              <a:t>4/10/16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ounded Rectangle 8"/>
          <p:cNvSpPr/>
          <p:nvPr userDrawn="1"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2"/>
          <p:cNvSpPr/>
          <p:nvPr userDrawn="1"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 userDrawn="1"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4"/>
          <p:cNvSpPr/>
          <p:nvPr userDrawn="1"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95D47-465E-4A05-802B-049480555B6D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ounded Rectangle 16"/>
          <p:cNvSpPr/>
          <p:nvPr userDrawn="1"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7"/>
          <p:cNvSpPr/>
          <p:nvPr userDrawn="1"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8"/>
          <p:cNvSpPr/>
          <p:nvPr userDrawn="1"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19"/>
          <p:cNvSpPr/>
          <p:nvPr userDrawn="1"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1DB0-D703-40B5-AE3D-532AFE0356D1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ounded Rectangle 16"/>
          <p:cNvSpPr/>
          <p:nvPr userDrawn="1"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7"/>
          <p:cNvSpPr/>
          <p:nvPr userDrawn="1"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8"/>
          <p:cNvSpPr/>
          <p:nvPr userDrawn="1"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9"/>
          <p:cNvSpPr/>
          <p:nvPr userDrawn="1"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C029-2200-4EB8-BDE8-5EE0E23571A6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ounded Rectangle 52"/>
          <p:cNvSpPr/>
          <p:nvPr userDrawn="1"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53"/>
          <p:cNvSpPr/>
          <p:nvPr userDrawn="1"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54"/>
          <p:cNvSpPr/>
          <p:nvPr userDrawn="1"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55"/>
          <p:cNvSpPr/>
          <p:nvPr userDrawn="1"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45A1C-C0DD-4ED6-B23E-A9D2DD110058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ounded Rectangle 20"/>
          <p:cNvSpPr/>
          <p:nvPr userDrawn="1"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21"/>
          <p:cNvSpPr/>
          <p:nvPr userDrawn="1"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2"/>
          <p:cNvSpPr/>
          <p:nvPr userDrawn="1"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23"/>
          <p:cNvSpPr/>
          <p:nvPr userDrawn="1"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C1B50-C580-4CB7-BA07-14C66C34B76D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ounded Rectangle 11"/>
          <p:cNvSpPr/>
          <p:nvPr userDrawn="1"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12"/>
          <p:cNvSpPr/>
          <p:nvPr userDrawn="1"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13"/>
          <p:cNvSpPr/>
          <p:nvPr userDrawn="1"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14"/>
          <p:cNvSpPr/>
          <p:nvPr userDrawn="1"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5816F-D43D-40D1-9B38-E1A2C18F0972}" type="datetime1">
              <a:rPr lang="en-US" smtClean="0"/>
              <a:pPr/>
              <a:t>4/10/16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73CF-8910-423E-9890-FC81E25E5084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ounded Rectangle 14"/>
          <p:cNvSpPr/>
          <p:nvPr userDrawn="1"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5"/>
          <p:cNvSpPr/>
          <p:nvPr userDrawn="1"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6"/>
          <p:cNvSpPr/>
          <p:nvPr userDrawn="1"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7"/>
          <p:cNvSpPr/>
          <p:nvPr userDrawn="1"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9071-CFF5-4E3B-B0AB-39782972E256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ounded Rectangle 11"/>
          <p:cNvSpPr/>
          <p:nvPr userDrawn="1"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2"/>
          <p:cNvSpPr/>
          <p:nvPr userDrawn="1"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 userDrawn="1"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4"/>
          <p:cNvSpPr/>
          <p:nvPr userDrawn="1"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BD1F-DE98-4C29-8281-9EC9927620DF}" type="datetime1">
              <a:rPr lang="en-US" smtClean="0"/>
              <a:pPr/>
              <a:t>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ounded Rectangle 11"/>
          <p:cNvSpPr/>
          <p:nvPr userDrawn="1"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2"/>
          <p:cNvSpPr/>
          <p:nvPr userDrawn="1"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 userDrawn="1"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4"/>
          <p:cNvSpPr/>
          <p:nvPr userDrawn="1"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5816F-D43D-40D1-9B38-E1A2C18F0972}" type="datetime1">
              <a:rPr lang="en-US" smtClean="0"/>
              <a:pPr/>
              <a:t>4/10/16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Payoffs thru the Simulation of Games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Mathew Tucker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12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Conjecture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it is possible to model a well defined game with modern computing techniques; then, for a game with indeterminate payoffs, it is possible to calculate the payoffs for some coupling of strategies via a computer models/simulations.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0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consider the game, “Pursue and Evade,” otherwise known as “Cat and Mouse.”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79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 and Mouse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The rules for “cat and Mouse” are as follows:</a:t>
            </a:r>
          </a:p>
          <a:p>
            <a:pPr lvl="1"/>
            <a:r>
              <a:rPr lang="en-US" dirty="0" smtClean="0"/>
              <a:t>In order for the mouse to win, the mouse must evade capture from the cat.</a:t>
            </a:r>
          </a:p>
          <a:p>
            <a:pPr lvl="1"/>
            <a:r>
              <a:rPr lang="en-US" dirty="0" smtClean="0"/>
              <a:t>In order for the cat to win, the cat must capture the mouse.</a:t>
            </a:r>
          </a:p>
          <a:p>
            <a:pPr lvl="1"/>
            <a:r>
              <a:rPr lang="en-US" dirty="0" smtClean="0"/>
              <a:t>If mouse reaches border, the cat loses and the mouse wins.</a:t>
            </a:r>
          </a:p>
          <a:p>
            <a:pPr lvl="1"/>
            <a:r>
              <a:rPr lang="en-US" dirty="0" smtClean="0"/>
              <a:t>The mouse has the following two strategies:</a:t>
            </a:r>
          </a:p>
          <a:p>
            <a:pPr lvl="2"/>
            <a:r>
              <a:rPr lang="en-US" dirty="0" smtClean="0"/>
              <a:t>Evade</a:t>
            </a:r>
          </a:p>
          <a:p>
            <a:pPr lvl="2"/>
            <a:r>
              <a:rPr lang="en-US" dirty="0" smtClean="0"/>
              <a:t>Stay still</a:t>
            </a:r>
          </a:p>
          <a:p>
            <a:pPr lvl="1"/>
            <a:r>
              <a:rPr lang="en-US" dirty="0" smtClean="0"/>
              <a:t>The cat has the following two strategies:</a:t>
            </a:r>
            <a:endParaRPr lang="en-US" dirty="0"/>
          </a:p>
          <a:p>
            <a:pPr lvl="2"/>
            <a:r>
              <a:rPr lang="en-US" dirty="0" smtClean="0"/>
              <a:t>Chase</a:t>
            </a:r>
            <a:endParaRPr lang="en-US" dirty="0"/>
          </a:p>
          <a:p>
            <a:pPr lvl="2"/>
            <a:r>
              <a:rPr lang="en-US" dirty="0"/>
              <a:t>Stay still</a:t>
            </a:r>
          </a:p>
          <a:p>
            <a:pPr lvl="1"/>
            <a:r>
              <a:rPr lang="en-US" dirty="0" smtClean="0"/>
              <a:t>We should notice, the strategies “Evade” and “Chase” can take many forms. For now we will only consider one form.</a:t>
            </a:r>
          </a:p>
        </p:txBody>
      </p:sp>
    </p:spTree>
    <p:extLst>
      <p:ext uri="{BB962C8B-B14F-4D97-AF65-F5344CB8AC3E}">
        <p14:creationId xmlns:p14="http://schemas.microsoft.com/office/powerpoint/2010/main" val="211820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“Evade” and “Chase”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The algorithm for </a:t>
            </a:r>
            <a:r>
              <a:rPr lang="en-US" dirty="0"/>
              <a:t>“Evade” and “Chase</a:t>
            </a:r>
            <a:r>
              <a:rPr lang="en-US" dirty="0" smtClean="0"/>
              <a:t>” is as follows:</a:t>
            </a:r>
          </a:p>
          <a:p>
            <a:pPr lvl="1"/>
            <a:r>
              <a:rPr lang="en-US" dirty="0" smtClean="0"/>
              <a:t>Evade</a:t>
            </a:r>
          </a:p>
          <a:p>
            <a:pPr lvl="2"/>
            <a:r>
              <a:rPr lang="en-US" dirty="0" smtClean="0"/>
              <a:t>If the cat is directly above, the mouse can chose to move right, left, or down.</a:t>
            </a:r>
          </a:p>
          <a:p>
            <a:pPr lvl="2"/>
            <a:r>
              <a:rPr lang="en-US" dirty="0" smtClean="0"/>
              <a:t>If the cat is to the left, the mouse can chose to move up, down, or right.</a:t>
            </a:r>
          </a:p>
          <a:p>
            <a:pPr lvl="2"/>
            <a:r>
              <a:rPr lang="en-US" dirty="0" smtClean="0"/>
              <a:t>If the cat is to the left and above, the mouse can chose to move down or right.</a:t>
            </a:r>
          </a:p>
          <a:p>
            <a:pPr lvl="2"/>
            <a:r>
              <a:rPr lang="en-US" dirty="0" smtClean="0"/>
              <a:t>For the opposite cases of the cats relative location, the opposite rules apply to the mouse.</a:t>
            </a:r>
          </a:p>
          <a:p>
            <a:pPr lvl="1"/>
            <a:r>
              <a:rPr lang="en-US" dirty="0" smtClean="0"/>
              <a:t>Chase</a:t>
            </a:r>
          </a:p>
          <a:p>
            <a:pPr lvl="2"/>
            <a:r>
              <a:rPr lang="en-US" dirty="0"/>
              <a:t>If the cat is directly above, the </a:t>
            </a:r>
            <a:r>
              <a:rPr lang="en-US" dirty="0" smtClean="0"/>
              <a:t>cat </a:t>
            </a:r>
            <a:r>
              <a:rPr lang="en-US" dirty="0"/>
              <a:t>can chose to move right, left, or down.</a:t>
            </a:r>
          </a:p>
          <a:p>
            <a:pPr lvl="2"/>
            <a:r>
              <a:rPr lang="en-US" dirty="0"/>
              <a:t>If the cat is to the left, the </a:t>
            </a:r>
            <a:r>
              <a:rPr lang="en-US" dirty="0" smtClean="0"/>
              <a:t>cat </a:t>
            </a:r>
            <a:r>
              <a:rPr lang="en-US" dirty="0"/>
              <a:t>can chose to move up, down, or right.</a:t>
            </a:r>
          </a:p>
          <a:p>
            <a:pPr lvl="2"/>
            <a:r>
              <a:rPr lang="en-US" dirty="0"/>
              <a:t>If the cat is to the left and above, the </a:t>
            </a:r>
            <a:r>
              <a:rPr lang="en-US" dirty="0" smtClean="0"/>
              <a:t>cat </a:t>
            </a:r>
            <a:r>
              <a:rPr lang="en-US" dirty="0"/>
              <a:t>can chose to move down or right.</a:t>
            </a:r>
          </a:p>
          <a:p>
            <a:pPr lvl="2"/>
            <a:r>
              <a:rPr lang="en-US" dirty="0"/>
              <a:t>For the opposite cases of the cats relative location, the opposite rules apply to the </a:t>
            </a:r>
            <a:r>
              <a:rPr lang="en-US" dirty="0" smtClean="0"/>
              <a:t>cat.</a:t>
            </a:r>
          </a:p>
          <a:p>
            <a:pPr lvl="2"/>
            <a:r>
              <a:rPr lang="en-US" dirty="0" smtClean="0"/>
              <a:t>We should note the role of anticipation in the cat’s moves.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20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Strategy Pairs</a:t>
            </a:r>
            <a:br>
              <a:rPr lang="en-US" dirty="0" smtClean="0"/>
            </a:br>
            <a:r>
              <a:rPr lang="en-US" dirty="0" smtClean="0"/>
              <a:t>Payoffs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3481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Stay Still(S.S.) and S.S.</a:t>
            </a:r>
          </a:p>
          <a:p>
            <a:pPr lvl="1"/>
            <a:r>
              <a:rPr lang="en-US" dirty="0" smtClean="0"/>
              <a:t>Cat stays still and mouse moves, cat loses and mouse wins</a:t>
            </a:r>
          </a:p>
          <a:p>
            <a:r>
              <a:rPr lang="en-US" dirty="0" smtClean="0"/>
              <a:t>Chase and S.S.</a:t>
            </a:r>
          </a:p>
          <a:p>
            <a:pPr lvl="1"/>
            <a:r>
              <a:rPr lang="en-US" dirty="0" smtClean="0"/>
              <a:t>Cat chases and mouse stays still, mouse loses and cat wins</a:t>
            </a:r>
          </a:p>
          <a:p>
            <a:r>
              <a:rPr lang="en-US" dirty="0" smtClean="0"/>
              <a:t>S.S. and Evade</a:t>
            </a:r>
          </a:p>
          <a:p>
            <a:pPr lvl="1"/>
            <a:r>
              <a:rPr lang="en-US" dirty="0" smtClean="0"/>
              <a:t>Cat stays still and mouse runs away, cat loses and mouse wins</a:t>
            </a:r>
          </a:p>
          <a:p>
            <a:r>
              <a:rPr lang="en-US" dirty="0" smtClean="0"/>
              <a:t>Chase and Evade</a:t>
            </a:r>
          </a:p>
          <a:p>
            <a:pPr lvl="1"/>
            <a:r>
              <a:rPr lang="en-US" dirty="0" smtClean="0"/>
              <a:t>Cat chases and mouse runs away, indeterminate payoff values as the cat wins “a” portion of the time and the mouse wins “b” portions.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7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Game Matrix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40185"/>
            <a:ext cx="8229600" cy="3845993"/>
          </a:xfrm>
        </p:spPr>
      </p:pic>
    </p:spTree>
    <p:extLst>
      <p:ext uri="{BB962C8B-B14F-4D97-AF65-F5344CB8AC3E}">
        <p14:creationId xmlns:p14="http://schemas.microsoft.com/office/powerpoint/2010/main" val="3759380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Conjecture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test this conjecture I created a program to simulate the strategy pair, “Chase and Evade”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0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of Conjecture as Applied</a:t>
            </a:r>
            <a:endParaRPr lang="en-US" dirty="0"/>
          </a:p>
        </p:txBody>
      </p:sp>
      <p:pic>
        <p:nvPicPr>
          <p:cNvPr id="4" name="Content Placeholder 3" descr="Screen Shot 2016-04-10 at 2.47.55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366" r="-343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9724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</a:t>
            </a:r>
            <a:r>
              <a:rPr lang="en-US" dirty="0" smtClean="0"/>
              <a:t>25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 was able to find:</a:t>
            </a:r>
          </a:p>
          <a:p>
            <a:pPr lvl="1"/>
            <a:r>
              <a:rPr lang="en-US" dirty="0" smtClean="0"/>
              <a:t>Cat won, </a:t>
            </a:r>
            <a:r>
              <a:rPr lang="en-US" dirty="0" smtClean="0">
                <a:solidFill>
                  <a:srgbClr val="FFFFFF"/>
                </a:solidFill>
              </a:rPr>
              <a:t>0/25</a:t>
            </a:r>
            <a:r>
              <a:rPr lang="en-US" dirty="0" smtClean="0"/>
              <a:t> </a:t>
            </a:r>
            <a:r>
              <a:rPr lang="en-US" dirty="0" smtClean="0"/>
              <a:t>portions of the time</a:t>
            </a:r>
          </a:p>
          <a:p>
            <a:pPr lvl="2"/>
            <a:r>
              <a:rPr lang="en-US" dirty="0" smtClean="0"/>
              <a:t>Hence, “a”</a:t>
            </a:r>
          </a:p>
          <a:p>
            <a:pPr lvl="1"/>
            <a:r>
              <a:rPr lang="en-US" dirty="0" smtClean="0"/>
              <a:t>Mouse </a:t>
            </a:r>
            <a:r>
              <a:rPr lang="en-US" dirty="0"/>
              <a:t>won, </a:t>
            </a:r>
            <a:r>
              <a:rPr lang="en-US" dirty="0" smtClean="0">
                <a:solidFill>
                  <a:srgbClr val="FFFFFF"/>
                </a:solidFill>
              </a:rPr>
              <a:t>25/25</a:t>
            </a:r>
            <a:r>
              <a:rPr lang="en-US" dirty="0" smtClean="0"/>
              <a:t> </a:t>
            </a:r>
            <a:r>
              <a:rPr lang="en-US" dirty="0"/>
              <a:t>portions of the </a:t>
            </a:r>
            <a:r>
              <a:rPr lang="en-US" dirty="0" smtClean="0"/>
              <a:t>time</a:t>
            </a:r>
          </a:p>
          <a:p>
            <a:pPr lvl="2"/>
            <a:r>
              <a:rPr lang="en-US" dirty="0" smtClean="0"/>
              <a:t>Hence, “b”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396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Content Placeholder 3" descr="Screen Shot 2016-04-10 at 11.15.56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797" b="-117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959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of the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should be clear that there exist a case of dominance for the mouse.</a:t>
            </a:r>
          </a:p>
          <a:p>
            <a:pPr lvl="1"/>
            <a:r>
              <a:rPr lang="en-US" dirty="0" smtClean="0"/>
              <a:t>Evades </a:t>
            </a:r>
            <a:r>
              <a:rPr lang="en-US" dirty="0" err="1" smtClean="0"/>
              <a:t>doms</a:t>
            </a:r>
            <a:r>
              <a:rPr lang="en-US" dirty="0" smtClean="0"/>
              <a:t> S.S.</a:t>
            </a:r>
          </a:p>
          <a:p>
            <a:r>
              <a:rPr lang="en-US" dirty="0" smtClean="0"/>
              <a:t>We should also take notice of the dominance in the cat’s strategies.</a:t>
            </a:r>
          </a:p>
          <a:p>
            <a:pPr lvl="1"/>
            <a:r>
              <a:rPr lang="en-US" dirty="0" smtClean="0"/>
              <a:t>Chase </a:t>
            </a:r>
            <a:r>
              <a:rPr lang="en-US" dirty="0" err="1" smtClean="0"/>
              <a:t>doms</a:t>
            </a:r>
            <a:r>
              <a:rPr lang="en-US" dirty="0" smtClean="0"/>
              <a:t> S.S.</a:t>
            </a:r>
          </a:p>
        </p:txBody>
      </p:sp>
    </p:spTree>
    <p:extLst>
      <p:ext uri="{BB962C8B-B14F-4D97-AF65-F5344CB8AC3E}">
        <p14:creationId xmlns:p14="http://schemas.microsoft.com/office/powerpoint/2010/main" val="2840043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payoff data can only be as good as the models/simulations.</a:t>
            </a:r>
          </a:p>
          <a:p>
            <a:r>
              <a:rPr lang="en-US" dirty="0" smtClean="0"/>
              <a:t>In this particular case the simulation is rather limited, and is clearly bias towards the mouse winning. The validity of which is questionable; yet still clearly demonstrates how it might be possible, with better simulations, to find payoffs via a similar process.</a:t>
            </a:r>
          </a:p>
        </p:txBody>
      </p:sp>
    </p:spTree>
    <p:extLst>
      <p:ext uri="{BB962C8B-B14F-4D97-AF65-F5344CB8AC3E}">
        <p14:creationId xmlns:p14="http://schemas.microsoft.com/office/powerpoint/2010/main" val="3066582879"/>
      </p:ext>
    </p:extLst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759</TotalTime>
  <Words>643</Words>
  <Application>Microsoft Macintosh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Twilight</vt:lpstr>
      <vt:lpstr>Finding Payoffs thru the Simulation of Games</vt:lpstr>
      <vt:lpstr>Conjecture</vt:lpstr>
      <vt:lpstr>Example</vt:lpstr>
      <vt:lpstr>Cat and Mouse</vt:lpstr>
      <vt:lpstr>“Evade” and “Chase”</vt:lpstr>
      <vt:lpstr>Strategy Pairs Payoffs</vt:lpstr>
      <vt:lpstr>The Game Matrix</vt:lpstr>
      <vt:lpstr>Test Conjecture</vt:lpstr>
      <vt:lpstr>Logic of Conjecture as Applied</vt:lpstr>
      <vt:lpstr>Results</vt:lpstr>
      <vt:lpstr>Results</vt:lpstr>
      <vt:lpstr>Solution of the Game</vt:lpstr>
      <vt:lpstr>Counter Arguments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Payoff thru Modeling a Game</dc:title>
  <dc:creator>Mathew Tucker</dc:creator>
  <cp:lastModifiedBy>Mathew Tucker</cp:lastModifiedBy>
  <cp:revision>14</cp:revision>
  <dcterms:created xsi:type="dcterms:W3CDTF">2016-04-10T06:12:41Z</dcterms:created>
  <dcterms:modified xsi:type="dcterms:W3CDTF">2016-04-11T03:34:30Z</dcterms:modified>
</cp:coreProperties>
</file>